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69100" cy="9906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75" d="100"/>
          <a:sy n="175" d="100"/>
        </p:scale>
        <p:origin x="-9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05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838200"/>
            <a:ext cx="7772400" cy="1143000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  <a:endParaRPr lang="en-US" noProof="0" smtClean="0"/>
          </a:p>
        </p:txBody>
      </p:sp>
      <p:sp>
        <p:nvSpPr>
          <p:cNvPr id="3205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2438400"/>
            <a:ext cx="6400800" cy="1752600"/>
          </a:xfrm>
        </p:spPr>
        <p:txBody>
          <a:bodyPr/>
          <a:lstStyle>
            <a:lvl1pPr marL="0" indent="0" algn="r">
              <a:buFont typeface="Wingdings" charset="0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1905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886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E8762-B3E4-B540-85B1-1A15A2824A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2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AB1D6-4260-EB4B-A4A6-EFE4A613BB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1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304800"/>
            <a:ext cx="1943100" cy="56388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304800"/>
            <a:ext cx="5676900" cy="56388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9E89B-AC37-F245-8BFF-6C8D25AA26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87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BA1D1-1980-9D4C-B318-EB5566E309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283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F77BC-1B84-F747-B152-003FB087CE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375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676400"/>
            <a:ext cx="3810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676400"/>
            <a:ext cx="3810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A7B29-CE93-7D4C-8BD6-C5EFB1148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39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5B110-0C4E-124C-9EC0-900725C54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359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20796-9952-744B-A123-988CA6980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906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C1204-9250-D24E-909D-F15BB2895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79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E6AAE-C24F-3A49-AD63-D8258F37B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88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8D69A-DB36-6049-B9D2-301D0A1EB3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32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5" Type="http://schemas.openxmlformats.org/officeDocument/2006/relationships/image" Target="../media/image3.jpeg"/><Relationship Id="rId16" Type="http://schemas.openxmlformats.org/officeDocument/2006/relationships/image" Target="../media/image4.jpeg"/><Relationship Id="rId17" Type="http://schemas.openxmlformats.org/officeDocument/2006/relationships/image" Target="../media/image5.jpeg"/><Relationship Id="rId18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94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1949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676400"/>
            <a:ext cx="77724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31949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574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949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949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D35A0C4B-A9F4-3440-B9EC-4385549BFD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Helvetica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Helvetica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Helvetica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126CBB"/>
        </a:buClr>
        <a:buFont typeface="Wingdings" charset="0"/>
        <a:buBlip>
          <a:blip r:embed="rId14"/>
        </a:buBlip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3687"/>
        </a:buClr>
        <a:buSzPct val="95000"/>
        <a:buFont typeface="Wingdings" charset="0"/>
        <a:buBlip>
          <a:blip r:embed="rId15"/>
        </a:buBlip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8"/>
        </a:buBlip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8"/>
        </a:buBlip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8"/>
        </a:buBlip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8"/>
        </a:buBlip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8"/>
        </a:buBlip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6" Type="http://schemas.openxmlformats.org/officeDocument/2006/relationships/image" Target="../media/image8.gi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b="1" dirty="0" smtClean="0"/>
              <a:t>BREXIT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7315200" cy="1752600"/>
          </a:xfrm>
        </p:spPr>
        <p:txBody>
          <a:bodyPr/>
          <a:lstStyle/>
          <a:p>
            <a:r>
              <a:rPr lang="en-US" dirty="0" smtClean="0"/>
              <a:t>The nightmare you cannot hide from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5203722" y="5068338"/>
            <a:ext cx="3616148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26CBB"/>
              </a:buClr>
              <a:buFont typeface="Wingdings" charset="0"/>
              <a:buNone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687"/>
              </a:buClr>
              <a:buSzPct val="95000"/>
              <a:buFont typeface="Wingdings" charset="0"/>
              <a:buBlip>
                <a:blip r:embed="rId2"/>
              </a:buBlip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l"/>
            <a:r>
              <a:rPr lang="en-GB" smtClean="0">
                <a:solidFill>
                  <a:srgbClr val="0E435E"/>
                </a:solidFill>
                <a:latin typeface="Arial" charset="0"/>
                <a:ea typeface="ＭＳ Ｐゴシック" charset="0"/>
              </a:rPr>
              <a:t>David Worsfold</a:t>
            </a:r>
            <a:endParaRPr lang="en-GB" dirty="0">
              <a:solidFill>
                <a:srgbClr val="0E435E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5" name="Picture 4" descr="wms_logo_med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561" y="5760125"/>
            <a:ext cx="3078043" cy="43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0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Deadlines are Looming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88457"/>
            <a:ext cx="7772400" cy="3955143"/>
          </a:xfrm>
        </p:spPr>
        <p:txBody>
          <a:bodyPr/>
          <a:lstStyle/>
          <a:p>
            <a:r>
              <a:rPr lang="en-US" dirty="0" smtClean="0"/>
              <a:t> 29 March 2019</a:t>
            </a:r>
          </a:p>
          <a:p>
            <a:r>
              <a:rPr lang="en-US" dirty="0"/>
              <a:t> </a:t>
            </a:r>
            <a:r>
              <a:rPr lang="en-US" dirty="0" smtClean="0"/>
              <a:t>Transitional period?</a:t>
            </a:r>
          </a:p>
          <a:p>
            <a:r>
              <a:rPr lang="en-US" dirty="0" smtClean="0"/>
              <a:t> 30 December 2020 or 29 March 2021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The real deadline is 29 March 2018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DBA1D1-1980-9D4C-B318-EB5566E3091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072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UK regulators will </a:t>
            </a:r>
            <a:r>
              <a:rPr lang="en-US" dirty="0" err="1" smtClean="0"/>
              <a:t>recognise</a:t>
            </a:r>
            <a:r>
              <a:rPr lang="en-US" dirty="0" smtClean="0"/>
              <a:t> EU </a:t>
            </a:r>
            <a:r>
              <a:rPr lang="en-US" dirty="0" err="1" smtClean="0"/>
              <a:t>authorised</a:t>
            </a:r>
            <a:r>
              <a:rPr lang="en-US" dirty="0" smtClean="0"/>
              <a:t> firms</a:t>
            </a:r>
          </a:p>
          <a:p>
            <a:r>
              <a:rPr lang="en-US" dirty="0"/>
              <a:t> </a:t>
            </a:r>
            <a:r>
              <a:rPr lang="en-US" dirty="0" smtClean="0"/>
              <a:t>No separate trade deal for financial services</a:t>
            </a:r>
          </a:p>
          <a:p>
            <a:r>
              <a:rPr lang="en-US" dirty="0" smtClean="0"/>
              <a:t> EIOPA says no ‘brass plates’</a:t>
            </a:r>
          </a:p>
          <a:p>
            <a:r>
              <a:rPr lang="en-US" dirty="0" smtClean="0"/>
              <a:t> National regulators have said very little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DBA1D1-1980-9D4C-B318-EB5566E309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284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could happen?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UK government falls</a:t>
            </a:r>
          </a:p>
          <a:p>
            <a:r>
              <a:rPr lang="en-US" dirty="0"/>
              <a:t> </a:t>
            </a:r>
            <a:r>
              <a:rPr lang="en-US" dirty="0" smtClean="0"/>
              <a:t>EU member states cannot agree</a:t>
            </a:r>
          </a:p>
          <a:p>
            <a:r>
              <a:rPr lang="en-US" dirty="0"/>
              <a:t> </a:t>
            </a:r>
            <a:r>
              <a:rPr lang="en-US" dirty="0" smtClean="0"/>
              <a:t>Brexit rejected</a:t>
            </a:r>
          </a:p>
          <a:p>
            <a:r>
              <a:rPr lang="en-US" dirty="0"/>
              <a:t> </a:t>
            </a:r>
            <a:r>
              <a:rPr lang="en-US" dirty="0" smtClean="0"/>
              <a:t>Transitional period agreed last minute</a:t>
            </a:r>
          </a:p>
          <a:p>
            <a:r>
              <a:rPr lang="en-US" dirty="0"/>
              <a:t> </a:t>
            </a:r>
            <a:r>
              <a:rPr lang="en-US" dirty="0" smtClean="0"/>
              <a:t>Prepare for hard Brexit on 29 March 2019 – anything better is a bonus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DBA1D1-1980-9D4C-B318-EB5566E3091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449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hard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Will cross-border insurance contracts written in the UK be valid?</a:t>
            </a:r>
          </a:p>
          <a:p>
            <a:r>
              <a:rPr lang="en-US" dirty="0"/>
              <a:t> </a:t>
            </a:r>
            <a:r>
              <a:rPr lang="en-US" dirty="0" smtClean="0"/>
              <a:t>Will claims payments be illegal?</a:t>
            </a:r>
          </a:p>
          <a:p>
            <a:r>
              <a:rPr lang="en-US" dirty="0"/>
              <a:t> </a:t>
            </a:r>
            <a:r>
              <a:rPr lang="en-US" dirty="0" smtClean="0"/>
              <a:t>Will insurers be properly set-up to handle EU business?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DBA1D1-1980-9D4C-B318-EB5566E3091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596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99886"/>
            <a:ext cx="7772400" cy="1973942"/>
          </a:xfrm>
        </p:spPr>
        <p:txBody>
          <a:bodyPr/>
          <a:lstStyle/>
          <a:p>
            <a:pPr algn="ctr"/>
            <a:r>
              <a:rPr lang="en-US" sz="4800" b="1" dirty="0" smtClean="0"/>
              <a:t>Hard Brexit</a:t>
            </a:r>
            <a:br>
              <a:rPr lang="en-US" sz="4800" b="1" dirty="0" smtClean="0"/>
            </a:br>
            <a:r>
              <a:rPr lang="en-US" sz="4800" b="1" dirty="0" smtClean="0"/>
              <a:t>v</a:t>
            </a:r>
            <a:br>
              <a:rPr lang="en-US" sz="4800" b="1" dirty="0" smtClean="0"/>
            </a:br>
            <a:r>
              <a:rPr lang="en-US" sz="4800" b="1" dirty="0" smtClean="0"/>
              <a:t>Soft Brexit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541486"/>
            <a:ext cx="7772400" cy="2402113"/>
          </a:xfrm>
        </p:spPr>
        <p:txBody>
          <a:bodyPr/>
          <a:lstStyle/>
          <a:p>
            <a:r>
              <a:rPr lang="en-US" dirty="0" smtClean="0"/>
              <a:t> Assume the worst </a:t>
            </a:r>
            <a:r>
              <a:rPr lang="mr-IN" dirty="0" smtClean="0"/>
              <a:t>…</a:t>
            </a:r>
            <a:endParaRPr lang="en-GB" dirty="0" smtClean="0"/>
          </a:p>
          <a:p>
            <a:r>
              <a:rPr lang="en-GB" dirty="0"/>
              <a:t> </a:t>
            </a:r>
            <a:r>
              <a:rPr lang="mr-IN" dirty="0" smtClean="0"/>
              <a:t>…</a:t>
            </a:r>
            <a:r>
              <a:rPr lang="en-GB" dirty="0" smtClean="0"/>
              <a:t> and hope for something better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DBA1D1-1980-9D4C-B318-EB5566E3091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34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WMS Optical">
  <a:themeElements>
    <a:clrScheme name="Optical 1">
      <a:dk1>
        <a:srgbClr val="000000"/>
      </a:dk1>
      <a:lt1>
        <a:srgbClr val="CBF0FF"/>
      </a:lt1>
      <a:dk2>
        <a:srgbClr val="00295B"/>
      </a:dk2>
      <a:lt2>
        <a:srgbClr val="808080"/>
      </a:lt2>
      <a:accent1>
        <a:srgbClr val="6DC9EE"/>
      </a:accent1>
      <a:accent2>
        <a:srgbClr val="CCCCFF"/>
      </a:accent2>
      <a:accent3>
        <a:srgbClr val="E2F6FF"/>
      </a:accent3>
      <a:accent4>
        <a:srgbClr val="000000"/>
      </a:accent4>
      <a:accent5>
        <a:srgbClr val="BAE1F5"/>
      </a:accent5>
      <a:accent6>
        <a:srgbClr val="B9B9E7"/>
      </a:accent6>
      <a:hlink>
        <a:srgbClr val="3333CC"/>
      </a:hlink>
      <a:folHlink>
        <a:srgbClr val="AF67FF"/>
      </a:folHlink>
    </a:clrScheme>
    <a:fontScheme name="Optical">
      <a:majorFont>
        <a:latin typeface="Helvetica"/>
        <a:ea typeface="ＭＳ Ｐゴシック"/>
        <a:cs typeface="ＭＳ Ｐゴシック"/>
      </a:majorFont>
      <a:minorFont>
        <a:latin typeface="Helvetic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Optical 1">
        <a:dk1>
          <a:srgbClr val="000000"/>
        </a:dk1>
        <a:lt1>
          <a:srgbClr val="CBF0FF"/>
        </a:lt1>
        <a:dk2>
          <a:srgbClr val="00295B"/>
        </a:dk2>
        <a:lt2>
          <a:srgbClr val="808080"/>
        </a:lt2>
        <a:accent1>
          <a:srgbClr val="6DC9EE"/>
        </a:accent1>
        <a:accent2>
          <a:srgbClr val="CCCCFF"/>
        </a:accent2>
        <a:accent3>
          <a:srgbClr val="E2F6FF"/>
        </a:accent3>
        <a:accent4>
          <a:srgbClr val="000000"/>
        </a:accent4>
        <a:accent5>
          <a:srgbClr val="BAE1F5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WMS Optical.thmx</Template>
  <TotalTime>26</TotalTime>
  <Words>167</Words>
  <Application>Microsoft Macintosh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WMS Optical</vt:lpstr>
      <vt:lpstr>BREXIT</vt:lpstr>
      <vt:lpstr>The Deadlines are Looming</vt:lpstr>
      <vt:lpstr>What do we know?</vt:lpstr>
      <vt:lpstr>What could happen?</vt:lpstr>
      <vt:lpstr>The hard questions</vt:lpstr>
      <vt:lpstr>Hard Brexit v Soft Brexit</vt:lpstr>
    </vt:vector>
  </TitlesOfParts>
  <Company>Worsfold Media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BREXIT</dc:title>
  <dc:creator>David Worsfold</dc:creator>
  <cp:lastModifiedBy>David Worsfold</cp:lastModifiedBy>
  <cp:revision>4</cp:revision>
  <dcterms:created xsi:type="dcterms:W3CDTF">2018-02-06T08:06:23Z</dcterms:created>
  <dcterms:modified xsi:type="dcterms:W3CDTF">2018-02-06T08:32:28Z</dcterms:modified>
</cp:coreProperties>
</file>