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handoutMasterIdLst>
    <p:handoutMasterId r:id="rId47"/>
  </p:handoutMasterIdLst>
  <p:sldIdLst>
    <p:sldId id="406" r:id="rId2"/>
    <p:sldId id="425" r:id="rId3"/>
    <p:sldId id="426" r:id="rId4"/>
    <p:sldId id="461" r:id="rId5"/>
    <p:sldId id="485" r:id="rId6"/>
    <p:sldId id="486" r:id="rId7"/>
    <p:sldId id="462" r:id="rId8"/>
    <p:sldId id="463" r:id="rId9"/>
    <p:sldId id="464" r:id="rId10"/>
    <p:sldId id="465" r:id="rId11"/>
    <p:sldId id="467" r:id="rId12"/>
    <p:sldId id="468" r:id="rId13"/>
    <p:sldId id="496" r:id="rId14"/>
    <p:sldId id="497" r:id="rId15"/>
    <p:sldId id="433" r:id="rId16"/>
    <p:sldId id="473" r:id="rId17"/>
    <p:sldId id="475" r:id="rId18"/>
    <p:sldId id="476" r:id="rId19"/>
    <p:sldId id="477" r:id="rId20"/>
    <p:sldId id="478" r:id="rId21"/>
    <p:sldId id="479" r:id="rId22"/>
    <p:sldId id="480" r:id="rId23"/>
    <p:sldId id="481" r:id="rId24"/>
    <p:sldId id="482" r:id="rId25"/>
    <p:sldId id="487" r:id="rId26"/>
    <p:sldId id="489" r:id="rId27"/>
    <p:sldId id="493" r:id="rId28"/>
    <p:sldId id="494" r:id="rId29"/>
    <p:sldId id="498" r:id="rId30"/>
    <p:sldId id="499" r:id="rId31"/>
    <p:sldId id="490" r:id="rId32"/>
    <p:sldId id="483" r:id="rId33"/>
    <p:sldId id="484" r:id="rId34"/>
    <p:sldId id="455" r:id="rId35"/>
    <p:sldId id="470" r:id="rId36"/>
    <p:sldId id="472" r:id="rId37"/>
    <p:sldId id="438" r:id="rId38"/>
    <p:sldId id="471" r:id="rId39"/>
    <p:sldId id="492" r:id="rId40"/>
    <p:sldId id="488" r:id="rId41"/>
    <p:sldId id="500" r:id="rId42"/>
    <p:sldId id="501" r:id="rId43"/>
    <p:sldId id="451" r:id="rId44"/>
    <p:sldId id="502" r:id="rId45"/>
  </p:sldIdLst>
  <p:sldSz cx="9144000" cy="5143500" type="screen16x9"/>
  <p:notesSz cx="7102475" cy="102330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FFA100"/>
    <a:srgbClr val="5482AB"/>
    <a:srgbClr val="6A813B"/>
    <a:srgbClr val="4D4D4D"/>
    <a:srgbClr val="557630"/>
    <a:srgbClr val="00A599"/>
    <a:srgbClr val="C50084"/>
    <a:srgbClr val="AAA38E"/>
    <a:srgbClr val="BEC5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CC09C39-9CE5-446E-AEAF-915892A51F0D}">
  <a:tblStyle styleId="{3FD0621C-DD2D-4F94-8DB7-DDE1EBF4787F}" styleName="HL_Table_1">
    <a:tblBg>
      <a:effect>
        <a:effectLst/>
      </a:effect>
    </a:tblBg>
    <a:wholeTbl>
      <a:tcTxStyle b="off"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w="4233" cap="flat" cmpd="sng" algn="ctr">
              <a:solidFill>
                <a:schemeClr val="phClr"/>
              </a:solidFill>
              <a:prstDash val="solid"/>
            </a:ln>
          </a:insideH>
          <a:insideV>
            <a:ln>
              <a:noFill/>
            </a:ln>
          </a:insideV>
          <a:tl2br>
            <a:ln>
              <a:noFill/>
            </a:ln>
          </a:tl2br>
          <a:tr2bl>
            <a:ln>
              <a:noFill/>
            </a:ln>
          </a:tr2bl>
        </a:tcBdr>
        <a:fill>
          <a:noFill/>
        </a:fill>
      </a:tcStyle>
    </a:wholeTbl>
    <a:firstRow>
      <a:tcTxStyle b="on"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a:noFill/>
            </a:ln>
          </a:insideH>
          <a:insideV>
            <a:ln>
              <a:noFill/>
            </a:ln>
          </a:insideV>
          <a:tl2br>
            <a:ln>
              <a:noFill/>
            </a:ln>
          </a:tl2br>
          <a:tr2bl>
            <a:ln>
              <a:noFill/>
            </a:ln>
          </a:tr2bl>
        </a:tcBdr>
        <a:fill>
          <a:noFill/>
        </a:fill>
      </a:tcStyle>
    </a:firstRow>
  </a:tblStyle>
  <a:tblStyle styleId="{3CC09C39-9CE5-446E-AEAF-915892A51F0D}" styleName="HL_Table_2">
    <a:tblBg>
      <a:effect>
        <a:effectLst/>
      </a:effect>
    </a:tblBg>
    <a:wholeTbl>
      <a:tcTxStyle b="off"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w="4233" cap="flat" cmpd="sng" algn="ctr">
              <a:solidFill>
                <a:schemeClr val="phClr"/>
              </a:solidFill>
              <a:prstDash val="solid"/>
            </a:ln>
          </a:insideH>
          <a:insideV>
            <a:ln>
              <a:noFill/>
            </a:ln>
          </a:insideV>
          <a:tl2br>
            <a:ln>
              <a:noFill/>
            </a:ln>
          </a:tl2br>
          <a:tr2bl>
            <a:ln>
              <a:noFill/>
            </a:ln>
          </a:tr2bl>
        </a:tcBdr>
        <a:fill>
          <a:noFill/>
        </a:fill>
      </a:tcStyle>
    </a:wholeTbl>
    <a:band1H>
      <a:tcTxStyle b="off" i="off">
        <a:fontRef idx="major"/>
        <a:schemeClr val="tx1"/>
      </a:tcTxStyle>
      <a:tcStyle>
        <a:tcBdr/>
        <a:fill>
          <a:noFill/>
        </a:fill>
      </a:tcStyle>
    </a:band1H>
    <a:band2H>
      <a:tcTxStyle b="off" i="off">
        <a:fontRef idx="major"/>
        <a:schemeClr val="tx1"/>
      </a:tcTxStyle>
      <a:tcStyle>
        <a:tcBdr/>
        <a:fill>
          <a:solidFill>
            <a:schemeClr val="phClr">
              <a:alpha val="10000"/>
            </a:schemeClr>
          </a:solidFill>
        </a:fill>
      </a:tcStyle>
    </a:band2H>
    <a:firstRow>
      <a:tcTxStyle b="on" i="off">
        <a:fontRef idx="major"/>
        <a:schemeClr val="tx1"/>
      </a:tcTxStyle>
      <a:tcStyle>
        <a:tcBdr>
          <a:left>
            <a:ln>
              <a:noFill/>
            </a:ln>
          </a:left>
          <a:right>
            <a:ln>
              <a:noFill/>
            </a:ln>
          </a:right>
          <a:top>
            <a:ln w="4233" cap="flat" cmpd="sng" algn="ctr">
              <a:solidFill>
                <a:schemeClr val="phClr"/>
              </a:solidFill>
              <a:prstDash val="solid"/>
            </a:ln>
          </a:top>
          <a:bottom>
            <a:ln w="4233" cap="flat" cmpd="sng" algn="ctr">
              <a:solidFill>
                <a:schemeClr val="phClr"/>
              </a:solidFill>
              <a:prstDash val="solid"/>
            </a:ln>
          </a:bottom>
          <a:insideH>
            <a:ln>
              <a:noFill/>
            </a:ln>
          </a:insideH>
          <a:insideV>
            <a:ln>
              <a:noFill/>
            </a:ln>
          </a:insideV>
          <a:tl2br>
            <a:ln>
              <a:noFill/>
            </a:ln>
          </a:tl2br>
          <a:tr2bl>
            <a:ln>
              <a:noFill/>
            </a:ln>
          </a:tr2bl>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8" autoAdjust="0"/>
    <p:restoredTop sz="89763" autoAdjust="0"/>
  </p:normalViewPr>
  <p:slideViewPr>
    <p:cSldViewPr snapToGrid="0">
      <p:cViewPr varScale="1">
        <p:scale>
          <a:sx n="93" d="100"/>
          <a:sy n="93" d="100"/>
        </p:scale>
        <p:origin x="-780" y="-102"/>
      </p:cViewPr>
      <p:guideLst>
        <p:guide orient="horz" pos="827"/>
        <p:guide orient="horz" pos="1152"/>
        <p:guide orient="horz" pos="2833"/>
        <p:guide orient="horz" pos="2107"/>
        <p:guide pos="2941"/>
        <p:guide pos="4298"/>
        <p:guide pos="5594"/>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9" d="100"/>
          <a:sy n="79" d="100"/>
        </p:scale>
        <p:origin x="-3912"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barChart>
        <c:barDir val="col"/>
        <c:grouping val="clustered"/>
        <c:varyColors val="0"/>
        <c:ser>
          <c:idx val="0"/>
          <c:order val="0"/>
          <c:spPr>
            <a:solidFill>
              <a:schemeClr val="bg2"/>
            </a:solidFill>
          </c:spPr>
          <c:invertIfNegative val="0"/>
          <c:cat>
            <c:strRef>
              <c:f>Sheet1!$A$3:$A$8</c:f>
              <c:strCache>
                <c:ptCount val="6"/>
                <c:pt idx="0">
                  <c:v>Luxembourg</c:v>
                </c:pt>
                <c:pt idx="1">
                  <c:v>Ireland </c:v>
                </c:pt>
                <c:pt idx="2">
                  <c:v>Belgium</c:v>
                </c:pt>
                <c:pt idx="3">
                  <c:v>France</c:v>
                </c:pt>
                <c:pt idx="4">
                  <c:v>Germany</c:v>
                </c:pt>
                <c:pt idx="5">
                  <c:v>Malta </c:v>
                </c:pt>
              </c:strCache>
            </c:strRef>
          </c:cat>
          <c:val>
            <c:numRef>
              <c:f>Sheet1!$B$3:$B$8</c:f>
              <c:numCache>
                <c:formatCode>General</c:formatCode>
                <c:ptCount val="6"/>
                <c:pt idx="0">
                  <c:v>10</c:v>
                </c:pt>
                <c:pt idx="1">
                  <c:v>10</c:v>
                </c:pt>
                <c:pt idx="2">
                  <c:v>3</c:v>
                </c:pt>
                <c:pt idx="3">
                  <c:v>2</c:v>
                </c:pt>
                <c:pt idx="4">
                  <c:v>1</c:v>
                </c:pt>
                <c:pt idx="5">
                  <c:v>1</c:v>
                </c:pt>
              </c:numCache>
            </c:numRef>
          </c:val>
        </c:ser>
        <c:dLbls>
          <c:showLegendKey val="0"/>
          <c:showVal val="0"/>
          <c:showCatName val="0"/>
          <c:showSerName val="0"/>
          <c:showPercent val="0"/>
          <c:showBubbleSize val="0"/>
        </c:dLbls>
        <c:gapWidth val="150"/>
        <c:axId val="29550464"/>
        <c:axId val="29552000"/>
      </c:barChart>
      <c:catAx>
        <c:axId val="29550464"/>
        <c:scaling>
          <c:orientation val="minMax"/>
        </c:scaling>
        <c:delete val="0"/>
        <c:axPos val="b"/>
        <c:majorTickMark val="out"/>
        <c:minorTickMark val="none"/>
        <c:tickLblPos val="nextTo"/>
        <c:crossAx val="29552000"/>
        <c:crosses val="autoZero"/>
        <c:auto val="1"/>
        <c:lblAlgn val="ctr"/>
        <c:lblOffset val="100"/>
        <c:noMultiLvlLbl val="0"/>
      </c:catAx>
      <c:valAx>
        <c:axId val="29552000"/>
        <c:scaling>
          <c:orientation val="minMax"/>
        </c:scaling>
        <c:delete val="0"/>
        <c:axPos val="l"/>
        <c:majorGridlines/>
        <c:numFmt formatCode="General" sourceLinked="1"/>
        <c:majorTickMark val="out"/>
        <c:minorTickMark val="none"/>
        <c:tickLblPos val="nextTo"/>
        <c:crossAx val="2955046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77357" cy="512300"/>
          </a:xfrm>
          <a:prstGeom prst="rect">
            <a:avLst/>
          </a:prstGeom>
        </p:spPr>
        <p:txBody>
          <a:bodyPr vert="horz" lIns="94379" tIns="47189" rIns="94379" bIns="47189" rtlCol="0"/>
          <a:lstStyle>
            <a:lvl1pPr algn="l">
              <a:defRPr sz="1300"/>
            </a:lvl1pPr>
          </a:lstStyle>
          <a:p>
            <a:endParaRPr lang="en-GB" dirty="0"/>
          </a:p>
        </p:txBody>
      </p:sp>
      <p:sp>
        <p:nvSpPr>
          <p:cNvPr id="3" name="Date Placeholder 2"/>
          <p:cNvSpPr>
            <a:spLocks noGrp="1"/>
          </p:cNvSpPr>
          <p:nvPr>
            <p:ph type="dt" sz="quarter" idx="1"/>
          </p:nvPr>
        </p:nvSpPr>
        <p:spPr>
          <a:xfrm>
            <a:off x="4023483" y="1"/>
            <a:ext cx="3077357" cy="512300"/>
          </a:xfrm>
          <a:prstGeom prst="rect">
            <a:avLst/>
          </a:prstGeom>
        </p:spPr>
        <p:txBody>
          <a:bodyPr vert="horz" lIns="94379" tIns="47189" rIns="94379" bIns="47189" rtlCol="0"/>
          <a:lstStyle>
            <a:lvl1pPr algn="r">
              <a:defRPr sz="1300"/>
            </a:lvl1pPr>
          </a:lstStyle>
          <a:p>
            <a:fld id="{4ACABF49-9B2B-494E-A5E7-FC5144A0097E}" type="datetimeFigureOut">
              <a:rPr lang="en-GB" smtClean="0"/>
              <a:t>08/02/2018</a:t>
            </a:fld>
            <a:endParaRPr lang="en-GB" dirty="0"/>
          </a:p>
        </p:txBody>
      </p:sp>
      <p:sp>
        <p:nvSpPr>
          <p:cNvPr id="4" name="Footer Placeholder 3"/>
          <p:cNvSpPr>
            <a:spLocks noGrp="1"/>
          </p:cNvSpPr>
          <p:nvPr>
            <p:ph type="ftr" sz="quarter" idx="2"/>
          </p:nvPr>
        </p:nvSpPr>
        <p:spPr>
          <a:xfrm>
            <a:off x="3" y="9719107"/>
            <a:ext cx="3077357" cy="512300"/>
          </a:xfrm>
          <a:prstGeom prst="rect">
            <a:avLst/>
          </a:prstGeom>
        </p:spPr>
        <p:txBody>
          <a:bodyPr vert="horz" lIns="94379" tIns="47189" rIns="94379" bIns="47189" rtlCol="0" anchor="b"/>
          <a:lstStyle>
            <a:lvl1pPr algn="l">
              <a:defRPr sz="1300"/>
            </a:lvl1pPr>
          </a:lstStyle>
          <a:p>
            <a:endParaRPr lang="en-GB" dirty="0"/>
          </a:p>
        </p:txBody>
      </p:sp>
      <p:sp>
        <p:nvSpPr>
          <p:cNvPr id="5" name="Slide Number Placeholder 4"/>
          <p:cNvSpPr>
            <a:spLocks noGrp="1"/>
          </p:cNvSpPr>
          <p:nvPr>
            <p:ph type="sldNum" sz="quarter" idx="3"/>
          </p:nvPr>
        </p:nvSpPr>
        <p:spPr>
          <a:xfrm>
            <a:off x="4023483" y="9719107"/>
            <a:ext cx="3077357" cy="512300"/>
          </a:xfrm>
          <a:prstGeom prst="rect">
            <a:avLst/>
          </a:prstGeom>
        </p:spPr>
        <p:txBody>
          <a:bodyPr vert="horz" lIns="94379" tIns="47189" rIns="94379" bIns="47189" rtlCol="0" anchor="b"/>
          <a:lstStyle>
            <a:lvl1pPr algn="r">
              <a:defRPr sz="1300"/>
            </a:lvl1pPr>
          </a:lstStyle>
          <a:p>
            <a:fld id="{1AF17BBD-B601-44F3-B6FA-01A32DB9DF64}" type="slidenum">
              <a:rPr lang="en-GB" smtClean="0"/>
              <a:t>‹#›</a:t>
            </a:fld>
            <a:endParaRPr lang="en-GB" dirty="0"/>
          </a:p>
        </p:txBody>
      </p:sp>
    </p:spTree>
    <p:extLst>
      <p:ext uri="{BB962C8B-B14F-4D97-AF65-F5344CB8AC3E}">
        <p14:creationId xmlns:p14="http://schemas.microsoft.com/office/powerpoint/2010/main" val="3565668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1651"/>
          </a:xfrm>
          <a:prstGeom prst="rect">
            <a:avLst/>
          </a:prstGeom>
        </p:spPr>
        <p:txBody>
          <a:bodyPr vert="horz" lIns="99723" tIns="49860" rIns="99723" bIns="49860" rtlCol="0"/>
          <a:lstStyle>
            <a:lvl1pPr algn="l">
              <a:defRPr sz="1400"/>
            </a:lvl1pPr>
          </a:lstStyle>
          <a:p>
            <a:endParaRPr lang="en-GB" dirty="0"/>
          </a:p>
        </p:txBody>
      </p:sp>
      <p:sp>
        <p:nvSpPr>
          <p:cNvPr id="3" name="Date Placeholder 2"/>
          <p:cNvSpPr>
            <a:spLocks noGrp="1"/>
          </p:cNvSpPr>
          <p:nvPr>
            <p:ph type="dt" idx="1"/>
          </p:nvPr>
        </p:nvSpPr>
        <p:spPr>
          <a:xfrm>
            <a:off x="4023094" y="0"/>
            <a:ext cx="3077739" cy="511651"/>
          </a:xfrm>
          <a:prstGeom prst="rect">
            <a:avLst/>
          </a:prstGeom>
        </p:spPr>
        <p:txBody>
          <a:bodyPr vert="horz" lIns="99723" tIns="49860" rIns="99723" bIns="49860" rtlCol="0"/>
          <a:lstStyle>
            <a:lvl1pPr algn="r">
              <a:defRPr sz="1400"/>
            </a:lvl1pPr>
          </a:lstStyle>
          <a:p>
            <a:fld id="{28A40E5E-7EA0-4B84-84B8-AA0E637BE4F2}" type="datetimeFigureOut">
              <a:rPr lang="en-GB" smtClean="0"/>
              <a:t>08/02/2018</a:t>
            </a:fld>
            <a:endParaRPr lang="en-GB" dirty="0"/>
          </a:p>
        </p:txBody>
      </p:sp>
      <p:sp>
        <p:nvSpPr>
          <p:cNvPr id="4" name="Slide Image Placeholder 3"/>
          <p:cNvSpPr>
            <a:spLocks noGrp="1" noRot="1" noChangeAspect="1"/>
          </p:cNvSpPr>
          <p:nvPr>
            <p:ph type="sldImg" idx="2"/>
          </p:nvPr>
        </p:nvSpPr>
        <p:spPr>
          <a:xfrm>
            <a:off x="141288" y="766763"/>
            <a:ext cx="6819900" cy="3836987"/>
          </a:xfrm>
          <a:prstGeom prst="rect">
            <a:avLst/>
          </a:prstGeom>
          <a:noFill/>
          <a:ln w="12700">
            <a:solidFill>
              <a:prstClr val="black"/>
            </a:solidFill>
          </a:ln>
        </p:spPr>
        <p:txBody>
          <a:bodyPr vert="horz" lIns="99723" tIns="49860" rIns="99723" bIns="49860" rtlCol="0" anchor="ctr"/>
          <a:lstStyle/>
          <a:p>
            <a:endParaRPr lang="en-GB" dirty="0"/>
          </a:p>
        </p:txBody>
      </p:sp>
      <p:sp>
        <p:nvSpPr>
          <p:cNvPr id="5" name="Notes Placeholder 4"/>
          <p:cNvSpPr>
            <a:spLocks noGrp="1"/>
          </p:cNvSpPr>
          <p:nvPr>
            <p:ph type="body" sz="quarter" idx="3"/>
          </p:nvPr>
        </p:nvSpPr>
        <p:spPr>
          <a:xfrm>
            <a:off x="710249" y="4860689"/>
            <a:ext cx="5681980" cy="4604861"/>
          </a:xfrm>
          <a:prstGeom prst="rect">
            <a:avLst/>
          </a:prstGeom>
        </p:spPr>
        <p:txBody>
          <a:bodyPr vert="horz" lIns="99723" tIns="49860" rIns="99723" bIns="4986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19599"/>
            <a:ext cx="3077739" cy="511651"/>
          </a:xfrm>
          <a:prstGeom prst="rect">
            <a:avLst/>
          </a:prstGeom>
        </p:spPr>
        <p:txBody>
          <a:bodyPr vert="horz" lIns="99723" tIns="49860" rIns="99723" bIns="49860" rtlCol="0" anchor="b"/>
          <a:lstStyle>
            <a:lvl1pPr algn="l">
              <a:defRPr sz="1400"/>
            </a:lvl1pPr>
          </a:lstStyle>
          <a:p>
            <a:endParaRPr lang="en-GB" dirty="0"/>
          </a:p>
        </p:txBody>
      </p:sp>
      <p:sp>
        <p:nvSpPr>
          <p:cNvPr id="7" name="Slide Number Placeholder 6"/>
          <p:cNvSpPr>
            <a:spLocks noGrp="1"/>
          </p:cNvSpPr>
          <p:nvPr>
            <p:ph type="sldNum" sz="quarter" idx="5"/>
          </p:nvPr>
        </p:nvSpPr>
        <p:spPr>
          <a:xfrm>
            <a:off x="4023094" y="9719599"/>
            <a:ext cx="3077739" cy="511651"/>
          </a:xfrm>
          <a:prstGeom prst="rect">
            <a:avLst/>
          </a:prstGeom>
        </p:spPr>
        <p:txBody>
          <a:bodyPr vert="horz" lIns="99723" tIns="49860" rIns="99723" bIns="49860" rtlCol="0" anchor="b"/>
          <a:lstStyle>
            <a:lvl1pPr algn="r">
              <a:defRPr sz="1400"/>
            </a:lvl1pPr>
          </a:lstStyle>
          <a:p>
            <a:fld id="{16A93497-DD6C-4E8D-8933-71AF6242EF67}" type="slidenum">
              <a:rPr lang="en-GB" smtClean="0"/>
              <a:t>‹#›</a:t>
            </a:fld>
            <a:endParaRPr lang="en-GB" dirty="0"/>
          </a:p>
        </p:txBody>
      </p:sp>
    </p:spTree>
    <p:extLst>
      <p:ext uri="{BB962C8B-B14F-4D97-AF65-F5344CB8AC3E}">
        <p14:creationId xmlns:p14="http://schemas.microsoft.com/office/powerpoint/2010/main" val="149529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Single Market – EEA member state (the Norway model)</a:t>
            </a:r>
          </a:p>
          <a:p>
            <a:pPr lvl="1"/>
            <a:r>
              <a:rPr lang="en-GB" dirty="0" smtClean="0"/>
              <a:t>Potentially least-significant impact on UK and EU financial institutions</a:t>
            </a:r>
          </a:p>
          <a:p>
            <a:pPr lvl="1"/>
            <a:r>
              <a:rPr lang="en-GB" dirty="0" smtClean="0"/>
              <a:t>Will involve retention of existing EU measures, and adoption of new EU measures</a:t>
            </a:r>
          </a:p>
          <a:p>
            <a:pPr lvl="1"/>
            <a:r>
              <a:rPr lang="en-GB" dirty="0" smtClean="0"/>
              <a:t>UK retains access to the EEA single market – </a:t>
            </a:r>
            <a:r>
              <a:rPr lang="en-GB" dirty="0" err="1" smtClean="0"/>
              <a:t>passporting</a:t>
            </a:r>
            <a:r>
              <a:rPr lang="en-GB" dirty="0" smtClean="0"/>
              <a:t> continues to apply</a:t>
            </a:r>
          </a:p>
          <a:p>
            <a:pPr lvl="1"/>
            <a:r>
              <a:rPr lang="en-GB" dirty="0" smtClean="0"/>
              <a:t>Potentially quick to implement, as the UK already applies EEA measures</a:t>
            </a:r>
          </a:p>
          <a:p>
            <a:pPr lvl="1"/>
            <a:r>
              <a:rPr lang="en-GB" dirty="0" smtClean="0"/>
              <a:t>But </a:t>
            </a:r>
          </a:p>
          <a:p>
            <a:pPr lvl="2"/>
            <a:r>
              <a:rPr lang="en-GB" dirty="0" smtClean="0"/>
              <a:t>UK required to allow free movement of people</a:t>
            </a:r>
          </a:p>
          <a:p>
            <a:pPr lvl="2"/>
            <a:r>
              <a:rPr lang="en-GB" dirty="0" smtClean="0"/>
              <a:t>UK loses ability to influence development of EU regulation</a:t>
            </a:r>
          </a:p>
          <a:p>
            <a:pPr lvl="1"/>
            <a:r>
              <a:rPr lang="en-GB" dirty="0" smtClean="0"/>
              <a:t>Likely to be politically difficult – given the Leave campaign advocated no longer being part of the EEA</a:t>
            </a:r>
          </a:p>
          <a:p>
            <a:r>
              <a:rPr lang="en-GB" dirty="0" smtClean="0"/>
              <a:t>Co-Operation Agreements (Swiss Model)</a:t>
            </a:r>
          </a:p>
          <a:p>
            <a:pPr lvl="1"/>
            <a:r>
              <a:rPr lang="en-GB" dirty="0" smtClean="0"/>
              <a:t>Bilateral agreements between UK and EU on specific topics</a:t>
            </a:r>
          </a:p>
          <a:p>
            <a:pPr lvl="1"/>
            <a:r>
              <a:rPr lang="en-GB" dirty="0" smtClean="0"/>
              <a:t>Time consuming to implement</a:t>
            </a:r>
          </a:p>
          <a:p>
            <a:pPr lvl="1"/>
            <a:r>
              <a:rPr lang="en-GB" dirty="0" smtClean="0"/>
              <a:t>Fragmented</a:t>
            </a:r>
          </a:p>
          <a:p>
            <a:pPr lvl="1"/>
            <a:r>
              <a:rPr lang="en-GB" dirty="0" smtClean="0"/>
              <a:t>Likely to require free movement of persons in any event (Swiss model under threat after referendum limiting free movement)</a:t>
            </a:r>
          </a:p>
          <a:p>
            <a:pPr lvl="1"/>
            <a:r>
              <a:rPr lang="en-GB" dirty="0" smtClean="0"/>
              <a:t>Unlikely to be contemplated by the EU</a:t>
            </a:r>
          </a:p>
          <a:p>
            <a:pPr marL="277998" lvl="1"/>
            <a:endParaRPr lang="en-GB" dirty="0" smtClean="0"/>
          </a:p>
          <a:p>
            <a:r>
              <a:rPr lang="en-GB" dirty="0" smtClean="0"/>
              <a:t>Comprehensive Free Trade Agreement</a:t>
            </a:r>
          </a:p>
          <a:p>
            <a:pPr lvl="1"/>
            <a:r>
              <a:rPr lang="en-GB" dirty="0" smtClean="0"/>
              <a:t>Bilateral agreement between UK and EU, covering wide range of trade and services (including financial services)</a:t>
            </a:r>
          </a:p>
          <a:p>
            <a:pPr lvl="1"/>
            <a:r>
              <a:rPr lang="en-GB" dirty="0" smtClean="0"/>
              <a:t>Unlikely to result in level of cross-border access available under EEA</a:t>
            </a:r>
          </a:p>
          <a:p>
            <a:pPr lvl="1"/>
            <a:r>
              <a:rPr lang="en-GB" dirty="0" smtClean="0"/>
              <a:t>Unlikely to be put in place quickly</a:t>
            </a:r>
          </a:p>
          <a:p>
            <a:endParaRPr lang="en-GB" dirty="0"/>
          </a:p>
        </p:txBody>
      </p:sp>
      <p:sp>
        <p:nvSpPr>
          <p:cNvPr id="4" name="Slide Number Placeholder 3"/>
          <p:cNvSpPr>
            <a:spLocks noGrp="1"/>
          </p:cNvSpPr>
          <p:nvPr>
            <p:ph type="sldNum" sz="quarter" idx="10"/>
          </p:nvPr>
        </p:nvSpPr>
        <p:spPr/>
        <p:txBody>
          <a:bodyPr/>
          <a:lstStyle/>
          <a:p>
            <a:fld id="{16A93497-DD6C-4E8D-8933-71AF6242EF67}" type="slidenum">
              <a:rPr lang="en-GB" smtClean="0"/>
              <a:t>36</a:t>
            </a:fld>
            <a:endParaRPr lang="en-GB"/>
          </a:p>
        </p:txBody>
      </p:sp>
    </p:spTree>
    <p:extLst>
      <p:ext uri="{BB962C8B-B14F-4D97-AF65-F5344CB8AC3E}">
        <p14:creationId xmlns:p14="http://schemas.microsoft.com/office/powerpoint/2010/main" val="406580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Geneva" charset="-128"/>
              </a:defRPr>
            </a:lvl1pPr>
            <a:lvl2pPr marL="39604092" indent="-39126736" eaLnBrk="0" hangingPunct="0">
              <a:defRPr sz="2500">
                <a:solidFill>
                  <a:schemeClr val="tx1"/>
                </a:solidFill>
                <a:latin typeface="Arial" charset="0"/>
                <a:ea typeface="Geneva" charset="-128"/>
              </a:defRPr>
            </a:lvl2pPr>
            <a:lvl3pPr eaLnBrk="0" hangingPunct="0">
              <a:defRPr sz="2500">
                <a:solidFill>
                  <a:schemeClr val="tx1"/>
                </a:solidFill>
                <a:latin typeface="Arial" charset="0"/>
                <a:ea typeface="Geneva" charset="-128"/>
              </a:defRPr>
            </a:lvl3pPr>
            <a:lvl4pPr eaLnBrk="0" hangingPunct="0">
              <a:defRPr sz="2500">
                <a:solidFill>
                  <a:schemeClr val="tx1"/>
                </a:solidFill>
                <a:latin typeface="Arial" charset="0"/>
                <a:ea typeface="Geneva" charset="-128"/>
              </a:defRPr>
            </a:lvl4pPr>
            <a:lvl5pPr eaLnBrk="0" hangingPunct="0">
              <a:defRPr sz="2500">
                <a:solidFill>
                  <a:schemeClr val="tx1"/>
                </a:solidFill>
                <a:latin typeface="Arial" charset="0"/>
                <a:ea typeface="Geneva" charset="-128"/>
              </a:defRPr>
            </a:lvl5pPr>
            <a:lvl6pPr marL="477356" eaLnBrk="0" fontAlgn="base" hangingPunct="0">
              <a:spcBef>
                <a:spcPct val="0"/>
              </a:spcBef>
              <a:spcAft>
                <a:spcPct val="0"/>
              </a:spcAft>
              <a:defRPr sz="2500">
                <a:solidFill>
                  <a:schemeClr val="tx1"/>
                </a:solidFill>
                <a:latin typeface="Arial" charset="0"/>
                <a:ea typeface="Geneva" charset="-128"/>
              </a:defRPr>
            </a:lvl6pPr>
            <a:lvl7pPr marL="954714" eaLnBrk="0" fontAlgn="base" hangingPunct="0">
              <a:spcBef>
                <a:spcPct val="0"/>
              </a:spcBef>
              <a:spcAft>
                <a:spcPct val="0"/>
              </a:spcAft>
              <a:defRPr sz="2500">
                <a:solidFill>
                  <a:schemeClr val="tx1"/>
                </a:solidFill>
                <a:latin typeface="Arial" charset="0"/>
                <a:ea typeface="Geneva" charset="-128"/>
              </a:defRPr>
            </a:lvl7pPr>
            <a:lvl8pPr marL="1432073" eaLnBrk="0" fontAlgn="base" hangingPunct="0">
              <a:spcBef>
                <a:spcPct val="0"/>
              </a:spcBef>
              <a:spcAft>
                <a:spcPct val="0"/>
              </a:spcAft>
              <a:defRPr sz="2500">
                <a:solidFill>
                  <a:schemeClr val="tx1"/>
                </a:solidFill>
                <a:latin typeface="Arial" charset="0"/>
                <a:ea typeface="Geneva" charset="-128"/>
              </a:defRPr>
            </a:lvl8pPr>
            <a:lvl9pPr marL="1909432" eaLnBrk="0" fontAlgn="base" hangingPunct="0">
              <a:spcBef>
                <a:spcPct val="0"/>
              </a:spcBef>
              <a:spcAft>
                <a:spcPct val="0"/>
              </a:spcAft>
              <a:defRPr sz="2500">
                <a:solidFill>
                  <a:schemeClr val="tx1"/>
                </a:solidFill>
                <a:latin typeface="Arial" charset="0"/>
                <a:ea typeface="Geneva" charset="-128"/>
              </a:defRPr>
            </a:lvl9pPr>
          </a:lstStyle>
          <a:p>
            <a:pPr eaLnBrk="1" hangingPunct="1"/>
            <a:fld id="{CF9DC8E2-89DA-4C57-B3F5-D7FAFCA04D4F}" type="slidenum">
              <a:rPr lang="en-GB" sz="1100"/>
              <a:pPr eaLnBrk="1" hangingPunct="1"/>
              <a:t>43</a:t>
            </a:fld>
            <a:endParaRPr lang="en-GB" sz="1100"/>
          </a:p>
        </p:txBody>
      </p:sp>
      <p:sp>
        <p:nvSpPr>
          <p:cNvPr id="19459" name="Rectangle 2"/>
          <p:cNvSpPr>
            <a:spLocks noGrp="1" noRot="1" noChangeAspect="1" noChangeArrowheads="1" noTextEdit="1"/>
          </p:cNvSpPr>
          <p:nvPr>
            <p:ph type="sldImg"/>
          </p:nvPr>
        </p:nvSpPr>
        <p:spPr>
          <a:xfrm>
            <a:off x="141288" y="766763"/>
            <a:ext cx="6819900" cy="3836987"/>
          </a:xfrm>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6"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11" y="0"/>
            <a:ext cx="9134977" cy="5143500"/>
          </a:xfrm>
          <a:prstGeom prst="rect">
            <a:avLst/>
          </a:prstGeom>
        </p:spPr>
      </p:pic>
      <p:sp>
        <p:nvSpPr>
          <p:cNvPr id="3" name="Cobranding Logo"/>
          <p:cNvSpPr>
            <a:spLocks noGrp="1"/>
          </p:cNvSpPr>
          <p:nvPr>
            <p:ph type="pic" sz="quarter" idx="12" hasCustomPrompt="1"/>
          </p:nvPr>
        </p:nvSpPr>
        <p:spPr>
          <a:xfrm>
            <a:off x="577850" y="1785938"/>
            <a:ext cx="2466975" cy="1216025"/>
          </a:xfrm>
        </p:spPr>
        <p:txBody>
          <a:bodyPr/>
          <a:lstStyle>
            <a:lvl1pPr marL="0" indent="0">
              <a:buFontTx/>
              <a:buNone/>
              <a:defRPr/>
            </a:lvl1pPr>
          </a:lstStyle>
          <a:p>
            <a:r>
              <a:rPr lang="en-GB" dirty="0" smtClean="0"/>
              <a:t>Cobranding</a:t>
            </a:r>
            <a:endParaRPr lang="en-GB" dirty="0"/>
          </a:p>
        </p:txBody>
      </p:sp>
      <p:sp>
        <p:nvSpPr>
          <p:cNvPr id="10" name="OurLogo"/>
          <p:cNvSpPr>
            <a:spLocks noGrp="1" noChangeAspect="1"/>
          </p:cNvSpPr>
          <p:nvPr>
            <p:ph type="pic" sz="quarter" idx="13"/>
          </p:nvPr>
        </p:nvSpPr>
        <p:spPr>
          <a:xfrm>
            <a:off x="576000" y="576000"/>
            <a:ext cx="828000" cy="828000"/>
          </a:xfrm>
        </p:spPr>
        <p:txBody>
          <a:bodyPr/>
          <a:lstStyle>
            <a:lvl1pPr marL="0" indent="0">
              <a:buNone/>
              <a:defRPr/>
            </a:lvl1pPr>
          </a:lstStyle>
          <a:p>
            <a:endParaRPr lang="en-GB" dirty="0"/>
          </a:p>
        </p:txBody>
      </p:sp>
      <p:sp>
        <p:nvSpPr>
          <p:cNvPr id="5" name="Cover Additional Title"/>
          <p:cNvSpPr>
            <a:spLocks noGrp="1"/>
          </p:cNvSpPr>
          <p:nvPr>
            <p:ph type="body" sz="quarter" idx="11"/>
          </p:nvPr>
        </p:nvSpPr>
        <p:spPr>
          <a:xfrm>
            <a:off x="575999" y="4082725"/>
            <a:ext cx="5040000" cy="686125"/>
          </a:xfrm>
        </p:spPr>
        <p:txBody>
          <a:bodyPr>
            <a:normAutofit/>
          </a:bodyPr>
          <a:lstStyle>
            <a:lvl1pPr marL="0" indent="0" algn="l">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dirty="0" smtClean="0"/>
              <a:t>Click to edit Master text styles</a:t>
            </a:r>
          </a:p>
        </p:txBody>
      </p:sp>
      <p:sp>
        <p:nvSpPr>
          <p:cNvPr id="9" name="Cover Subtitle"/>
          <p:cNvSpPr>
            <a:spLocks noGrp="1"/>
          </p:cNvSpPr>
          <p:nvPr>
            <p:ph type="body" sz="quarter" idx="10"/>
          </p:nvPr>
        </p:nvSpPr>
        <p:spPr>
          <a:xfrm>
            <a:off x="575999" y="3646479"/>
            <a:ext cx="5040000" cy="430213"/>
          </a:xfrm>
        </p:spPr>
        <p:txBody>
          <a:bodyPr>
            <a:noAutofit/>
          </a:bodyPr>
          <a:lstStyle>
            <a:lvl1pPr marL="0" indent="0">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dirty="0" smtClean="0"/>
              <a:t>Click to edit Master text styles</a:t>
            </a:r>
          </a:p>
        </p:txBody>
      </p:sp>
      <p:sp>
        <p:nvSpPr>
          <p:cNvPr id="7" name="Cover Title"/>
          <p:cNvSpPr>
            <a:spLocks noGrp="1"/>
          </p:cNvSpPr>
          <p:nvPr>
            <p:ph type="title"/>
          </p:nvPr>
        </p:nvSpPr>
        <p:spPr>
          <a:xfrm>
            <a:off x="576000" y="3199302"/>
            <a:ext cx="6389950" cy="446400"/>
          </a:xfrm>
        </p:spPr>
        <p:txBody>
          <a:bodyPr anchor="b" anchorCtr="0">
            <a:noAutofit/>
          </a:bodyPr>
          <a:lstStyle>
            <a:lvl1pPr>
              <a:defRPr sz="3200"/>
            </a:lvl1pPr>
          </a:lstStyle>
          <a:p>
            <a:r>
              <a:rPr lang="en-US" dirty="0" smtClean="0"/>
              <a:t>Click to edit Master title style</a:t>
            </a:r>
            <a:endParaRPr lang="en-GB" dirty="0"/>
          </a:p>
        </p:txBody>
      </p:sp>
    </p:spTree>
    <p:extLst>
      <p:ext uri="{BB962C8B-B14F-4D97-AF65-F5344CB8AC3E}">
        <p14:creationId xmlns:p14="http://schemas.microsoft.com/office/powerpoint/2010/main" val="31676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ual column - comparison">
    <p:spTree>
      <p:nvGrpSpPr>
        <p:cNvPr id="1" name=""/>
        <p:cNvGrpSpPr/>
        <p:nvPr/>
      </p:nvGrpSpPr>
      <p:grpSpPr>
        <a:xfrm>
          <a:off x="0" y="0"/>
          <a:ext cx="0" cy="0"/>
          <a:chOff x="0" y="0"/>
          <a:chExt cx="0" cy="0"/>
        </a:xfrm>
      </p:grpSpPr>
      <p:sp>
        <p:nvSpPr>
          <p:cNvPr id="1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lumn Title Right"/>
          <p:cNvSpPr>
            <a:spLocks noGrp="1"/>
          </p:cNvSpPr>
          <p:nvPr>
            <p:ph type="body" sz="quarter" idx="17"/>
          </p:nvPr>
        </p:nvSpPr>
        <p:spPr>
          <a:xfrm>
            <a:off x="4788000" y="1338262"/>
            <a:ext cx="4068000" cy="360000"/>
          </a:xfrm>
        </p:spPr>
        <p:txBody>
          <a:bodyPr anchor="ctr" anchorCtr="0">
            <a:noAutofit/>
          </a:bodyPr>
          <a:lstStyle>
            <a:lvl1pPr marL="0" indent="0" algn="l" rtl="0">
              <a:buNone/>
              <a:defRPr sz="2200">
                <a:solidFill>
                  <a:schemeClr val="accent1"/>
                </a:solidFill>
                <a:latin typeface="+mj-lt"/>
              </a:defRPr>
            </a:lvl1pPr>
          </a:lstStyle>
          <a:p>
            <a:pPr lvl="0"/>
            <a:r>
              <a:rPr lang="en-US" dirty="0" smtClean="0"/>
              <a:t>Click to edit Master text styles</a:t>
            </a:r>
          </a:p>
        </p:txBody>
      </p:sp>
      <p:sp>
        <p:nvSpPr>
          <p:cNvPr id="9" name="Column Title Left"/>
          <p:cNvSpPr>
            <a:spLocks noGrp="1"/>
          </p:cNvSpPr>
          <p:nvPr>
            <p:ph type="body" sz="quarter" idx="15"/>
          </p:nvPr>
        </p:nvSpPr>
        <p:spPr>
          <a:xfrm>
            <a:off x="288000" y="1338262"/>
            <a:ext cx="4068000" cy="360000"/>
          </a:xfrm>
        </p:spPr>
        <p:txBody>
          <a:bodyPr anchor="ctr" anchorCtr="0">
            <a:noAutofit/>
          </a:bodyPr>
          <a:lstStyle>
            <a:lvl1pPr marL="0" indent="0" algn="l" rtl="0">
              <a:buNone/>
              <a:defRPr sz="2200">
                <a:solidFill>
                  <a:schemeClr val="accent1"/>
                </a:solidFill>
                <a:latin typeface="+mj-lt"/>
              </a:defRPr>
            </a:lvl1pPr>
          </a:lstStyle>
          <a:p>
            <a:pPr lvl="0"/>
            <a:r>
              <a:rPr lang="en-US" dirty="0"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
        <p:nvSpPr>
          <p:cNvPr id="14" name="Content Left"/>
          <p:cNvSpPr>
            <a:spLocks noGrp="1"/>
          </p:cNvSpPr>
          <p:nvPr>
            <p:ph sz="quarter" idx="12"/>
          </p:nvPr>
        </p:nvSpPr>
        <p:spPr>
          <a:xfrm>
            <a:off x="288000" y="1706400"/>
            <a:ext cx="4068000" cy="312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5" name="Content Left"/>
          <p:cNvSpPr>
            <a:spLocks noGrp="1"/>
          </p:cNvSpPr>
          <p:nvPr>
            <p:ph sz="quarter" idx="18"/>
          </p:nvPr>
        </p:nvSpPr>
        <p:spPr>
          <a:xfrm>
            <a:off x="4788000" y="1706400"/>
            <a:ext cx="4068000" cy="312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7206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iple column">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264000" y="1338262"/>
            <a:ext cx="2592000" cy="3488919"/>
          </a:xfrm>
        </p:spPr>
        <p:txBody>
          <a:bodyPr/>
          <a:lstStyle>
            <a:lvl1pPr>
              <a:defRPr sz="1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Content Middle"/>
          <p:cNvSpPr>
            <a:spLocks noGrp="1"/>
          </p:cNvSpPr>
          <p:nvPr>
            <p:ph sz="quarter" idx="16"/>
          </p:nvPr>
        </p:nvSpPr>
        <p:spPr>
          <a:xfrm>
            <a:off x="3276000" y="1338262"/>
            <a:ext cx="2592000" cy="3467654"/>
          </a:xfrm>
        </p:spPr>
        <p:txBody>
          <a:bodyPr/>
          <a:lstStyle>
            <a:lvl1pPr>
              <a:defRPr sz="1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Content Left"/>
          <p:cNvSpPr>
            <a:spLocks noGrp="1"/>
          </p:cNvSpPr>
          <p:nvPr>
            <p:ph sz="quarter" idx="12"/>
          </p:nvPr>
        </p:nvSpPr>
        <p:spPr>
          <a:xfrm>
            <a:off x="288000" y="1338262"/>
            <a:ext cx="2592000" cy="3467654"/>
          </a:xfrm>
        </p:spPr>
        <p:txBody>
          <a:bodyPr/>
          <a:lstStyle>
            <a:lvl1pPr>
              <a:defRPr sz="1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2190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iple column - comparison">
    <p:spTree>
      <p:nvGrpSpPr>
        <p:cNvPr id="1" name=""/>
        <p:cNvGrpSpPr/>
        <p:nvPr/>
      </p:nvGrpSpPr>
      <p:grpSpPr>
        <a:xfrm>
          <a:off x="0" y="0"/>
          <a:ext cx="0" cy="0"/>
          <a:chOff x="0" y="0"/>
          <a:chExt cx="0" cy="0"/>
        </a:xfrm>
      </p:grpSpPr>
      <p:sp>
        <p:nvSpPr>
          <p:cNvPr id="16"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1"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192663" y="1705970"/>
            <a:ext cx="2628000" cy="3131844"/>
          </a:xfrm>
        </p:spPr>
        <p:txBody>
          <a:bodyPr>
            <a:normAutofit/>
          </a:bodyPr>
          <a:lstStyle>
            <a:lvl1pPr>
              <a:defRPr sz="1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5" name="Column Title Right"/>
          <p:cNvSpPr>
            <a:spLocks noGrp="1"/>
          </p:cNvSpPr>
          <p:nvPr>
            <p:ph type="body" sz="quarter" idx="19"/>
          </p:nvPr>
        </p:nvSpPr>
        <p:spPr>
          <a:xfrm>
            <a:off x="6192663"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dirty="0" smtClean="0"/>
              <a:t>Click to edit Master text styles</a:t>
            </a:r>
          </a:p>
        </p:txBody>
      </p:sp>
      <p:sp>
        <p:nvSpPr>
          <p:cNvPr id="12" name="Content Middle"/>
          <p:cNvSpPr>
            <a:spLocks noGrp="1"/>
          </p:cNvSpPr>
          <p:nvPr>
            <p:ph sz="quarter" idx="16"/>
          </p:nvPr>
        </p:nvSpPr>
        <p:spPr>
          <a:xfrm>
            <a:off x="3240332" y="1705970"/>
            <a:ext cx="2628000" cy="3142477"/>
          </a:xfrm>
        </p:spPr>
        <p:txBody>
          <a:bodyPr>
            <a:normAutofit/>
          </a:bodyPr>
          <a:lstStyle>
            <a:lvl1pPr>
              <a:defRPr sz="1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Column Title Middle"/>
          <p:cNvSpPr>
            <a:spLocks noGrp="1"/>
          </p:cNvSpPr>
          <p:nvPr>
            <p:ph type="body" sz="quarter" idx="17"/>
          </p:nvPr>
        </p:nvSpPr>
        <p:spPr>
          <a:xfrm>
            <a:off x="3237157"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dirty="0" smtClean="0"/>
              <a:t>Click to edit Master text styles</a:t>
            </a:r>
          </a:p>
        </p:txBody>
      </p:sp>
      <p:sp>
        <p:nvSpPr>
          <p:cNvPr id="6" name="Content Left"/>
          <p:cNvSpPr>
            <a:spLocks noGrp="1"/>
          </p:cNvSpPr>
          <p:nvPr>
            <p:ph sz="quarter" idx="12"/>
          </p:nvPr>
        </p:nvSpPr>
        <p:spPr>
          <a:xfrm>
            <a:off x="288000" y="1705970"/>
            <a:ext cx="2628000" cy="3142477"/>
          </a:xfrm>
        </p:spPr>
        <p:txBody>
          <a:bodyPr>
            <a:normAutofit/>
          </a:bodyPr>
          <a:lstStyle>
            <a:lvl1pPr>
              <a:defRPr sz="1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lumn Title Left"/>
          <p:cNvSpPr>
            <a:spLocks noGrp="1"/>
          </p:cNvSpPr>
          <p:nvPr>
            <p:ph type="body" sz="quarter" idx="15"/>
          </p:nvPr>
        </p:nvSpPr>
        <p:spPr>
          <a:xfrm>
            <a:off x="284825" y="1338262"/>
            <a:ext cx="2628000" cy="360000"/>
          </a:xfrm>
        </p:spPr>
        <p:txBody>
          <a:bodyPr anchor="ctr" anchorCtr="0">
            <a:noAutofit/>
          </a:bodyPr>
          <a:lstStyle>
            <a:lvl1pPr marL="0" indent="0" algn="l" rtl="0">
              <a:buNone/>
              <a:defRPr sz="2000">
                <a:solidFill>
                  <a:schemeClr val="accent1"/>
                </a:solidFill>
                <a:latin typeface="+mj-lt"/>
              </a:defRPr>
            </a:lvl1pPr>
          </a:lstStyle>
          <a:p>
            <a:pPr lvl="0"/>
            <a:r>
              <a:rPr lang="en-US" dirty="0"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476895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3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3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ombstone Content 8"/>
          <p:cNvSpPr>
            <a:spLocks noGrp="1"/>
          </p:cNvSpPr>
          <p:nvPr>
            <p:ph sz="quarter" idx="52"/>
          </p:nvPr>
        </p:nvSpPr>
        <p:spPr>
          <a:xfrm>
            <a:off x="6845811"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5" name="Tombstone Title 8"/>
          <p:cNvSpPr>
            <a:spLocks noGrp="1"/>
          </p:cNvSpPr>
          <p:nvPr>
            <p:ph type="body" sz="quarter" idx="53"/>
          </p:nvPr>
        </p:nvSpPr>
        <p:spPr>
          <a:xfrm>
            <a:off x="6845811"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9" name="Tombstone Picture 8"/>
          <p:cNvSpPr>
            <a:spLocks noGrp="1"/>
          </p:cNvSpPr>
          <p:nvPr>
            <p:ph type="pic" sz="quarter" idx="56"/>
          </p:nvPr>
        </p:nvSpPr>
        <p:spPr>
          <a:xfrm>
            <a:off x="6845811" y="3136463"/>
            <a:ext cx="390525" cy="390525"/>
          </a:xfrm>
        </p:spPr>
        <p:txBody>
          <a:bodyPr>
            <a:normAutofit/>
          </a:bodyPr>
          <a:lstStyle>
            <a:lvl1pPr>
              <a:defRPr sz="1000"/>
            </a:lvl1pPr>
          </a:lstStyle>
          <a:p>
            <a:endParaRPr lang="en-GB" dirty="0"/>
          </a:p>
        </p:txBody>
      </p:sp>
      <p:sp>
        <p:nvSpPr>
          <p:cNvPr id="71" name="Tombstone Content 7"/>
          <p:cNvSpPr>
            <a:spLocks noGrp="1"/>
          </p:cNvSpPr>
          <p:nvPr>
            <p:ph sz="quarter" idx="50"/>
          </p:nvPr>
        </p:nvSpPr>
        <p:spPr>
          <a:xfrm>
            <a:off x="4660124"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2" name="Tombstone Title 7"/>
          <p:cNvSpPr>
            <a:spLocks noGrp="1"/>
          </p:cNvSpPr>
          <p:nvPr>
            <p:ph type="body" sz="quarter" idx="51"/>
          </p:nvPr>
        </p:nvSpPr>
        <p:spPr>
          <a:xfrm>
            <a:off x="4660124"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8" name="Tombstone Picture 7"/>
          <p:cNvSpPr>
            <a:spLocks noGrp="1"/>
          </p:cNvSpPr>
          <p:nvPr>
            <p:ph type="pic" sz="quarter" idx="55"/>
          </p:nvPr>
        </p:nvSpPr>
        <p:spPr>
          <a:xfrm>
            <a:off x="4659874" y="3136463"/>
            <a:ext cx="390525" cy="390525"/>
          </a:xfrm>
        </p:spPr>
        <p:txBody>
          <a:bodyPr>
            <a:normAutofit/>
          </a:bodyPr>
          <a:lstStyle>
            <a:lvl1pPr>
              <a:defRPr sz="1000"/>
            </a:lvl1pPr>
          </a:lstStyle>
          <a:p>
            <a:endParaRPr lang="en-GB" dirty="0"/>
          </a:p>
        </p:txBody>
      </p:sp>
      <p:sp>
        <p:nvSpPr>
          <p:cNvPr id="68" name="Tombstone Content 6"/>
          <p:cNvSpPr>
            <a:spLocks noGrp="1"/>
          </p:cNvSpPr>
          <p:nvPr>
            <p:ph sz="quarter" idx="48"/>
          </p:nvPr>
        </p:nvSpPr>
        <p:spPr>
          <a:xfrm>
            <a:off x="2474437"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9" name="Tombstone Title 6"/>
          <p:cNvSpPr>
            <a:spLocks noGrp="1"/>
          </p:cNvSpPr>
          <p:nvPr>
            <p:ph type="body" sz="quarter" idx="49"/>
          </p:nvPr>
        </p:nvSpPr>
        <p:spPr>
          <a:xfrm>
            <a:off x="2474437" y="3584138"/>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77" name="Tombstone Picture 6"/>
          <p:cNvSpPr>
            <a:spLocks noGrp="1"/>
          </p:cNvSpPr>
          <p:nvPr>
            <p:ph type="pic" sz="quarter" idx="54"/>
          </p:nvPr>
        </p:nvSpPr>
        <p:spPr>
          <a:xfrm>
            <a:off x="2473937" y="3136463"/>
            <a:ext cx="390525" cy="390525"/>
          </a:xfrm>
        </p:spPr>
        <p:txBody>
          <a:bodyPr>
            <a:normAutofit/>
          </a:bodyPr>
          <a:lstStyle>
            <a:lvl1pPr>
              <a:defRPr sz="1000"/>
            </a:lvl1pPr>
          </a:lstStyle>
          <a:p>
            <a:endParaRPr lang="en-GB" dirty="0"/>
          </a:p>
        </p:txBody>
      </p:sp>
      <p:sp>
        <p:nvSpPr>
          <p:cNvPr id="64" name="Tombstone Content 5"/>
          <p:cNvSpPr>
            <a:spLocks noGrp="1"/>
          </p:cNvSpPr>
          <p:nvPr>
            <p:ph sz="quarter" idx="45"/>
          </p:nvPr>
        </p:nvSpPr>
        <p:spPr>
          <a:xfrm>
            <a:off x="284163"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5" name="Tombstone Title 5"/>
          <p:cNvSpPr>
            <a:spLocks noGrp="1"/>
          </p:cNvSpPr>
          <p:nvPr>
            <p:ph type="body" sz="quarter" idx="46"/>
          </p:nvPr>
        </p:nvSpPr>
        <p:spPr>
          <a:xfrm>
            <a:off x="284163" y="3584138"/>
            <a:ext cx="2007677" cy="180975"/>
          </a:xfrm>
        </p:spPr>
        <p:txBody>
          <a:bodyPr anchor="ctr" anchorCtr="0">
            <a:noAutofit/>
          </a:bodyPr>
          <a:lstStyle>
            <a:lvl1pPr marL="0" indent="0">
              <a:buNone/>
              <a:defRPr sz="1200" b="1">
                <a:solidFill>
                  <a:schemeClr val="tx1"/>
                </a:solidFill>
                <a:latin typeface="+mj-lt"/>
              </a:defRPr>
            </a:lvl1pPr>
          </a:lstStyle>
          <a:p>
            <a:pPr lvl="0"/>
            <a:r>
              <a:rPr lang="en-US" dirty="0" smtClean="0"/>
              <a:t>Click to edit Master text styles</a:t>
            </a:r>
          </a:p>
        </p:txBody>
      </p:sp>
      <p:sp>
        <p:nvSpPr>
          <p:cNvPr id="66" name="Tombstone Picture 5"/>
          <p:cNvSpPr>
            <a:spLocks noGrp="1"/>
          </p:cNvSpPr>
          <p:nvPr>
            <p:ph type="pic" sz="quarter" idx="47"/>
          </p:nvPr>
        </p:nvSpPr>
        <p:spPr>
          <a:xfrm>
            <a:off x="288000" y="3136463"/>
            <a:ext cx="390525" cy="390525"/>
          </a:xfrm>
        </p:spPr>
        <p:txBody>
          <a:bodyPr>
            <a:normAutofit/>
          </a:bodyPr>
          <a:lstStyle>
            <a:lvl1pPr>
              <a:defRPr sz="1000"/>
            </a:lvl1pPr>
          </a:lstStyle>
          <a:p>
            <a:endParaRPr lang="en-GB" dirty="0"/>
          </a:p>
        </p:txBody>
      </p:sp>
      <p:sp>
        <p:nvSpPr>
          <p:cNvPr id="54" name="Tombstone Content 4"/>
          <p:cNvSpPr>
            <a:spLocks noGrp="1"/>
          </p:cNvSpPr>
          <p:nvPr>
            <p:ph sz="quarter" idx="38"/>
          </p:nvPr>
        </p:nvSpPr>
        <p:spPr>
          <a:xfrm>
            <a:off x="6845811"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5" name="Tombstone Ttle 4"/>
          <p:cNvSpPr>
            <a:spLocks noGrp="1"/>
          </p:cNvSpPr>
          <p:nvPr>
            <p:ph type="body" sz="quarter" idx="39"/>
          </p:nvPr>
        </p:nvSpPr>
        <p:spPr>
          <a:xfrm>
            <a:off x="6845811" y="1695450"/>
            <a:ext cx="2007677" cy="180975"/>
          </a:xfrm>
        </p:spPr>
        <p:txBody>
          <a:bodyPr anchor="ctr" anchorCtr="0">
            <a:noAutofit/>
          </a:bodyPr>
          <a:lstStyle>
            <a:lvl1pPr marL="0" indent="0">
              <a:buNone/>
              <a:defRPr sz="1200" b="1">
                <a:solidFill>
                  <a:schemeClr val="tx1"/>
                </a:solidFill>
                <a:latin typeface="+mj-lt"/>
              </a:defRPr>
            </a:lvl1pPr>
          </a:lstStyle>
          <a:p>
            <a:pPr lvl="0"/>
            <a:r>
              <a:rPr lang="en-US" smtClean="0"/>
              <a:t>Click to edit Master text styles</a:t>
            </a:r>
          </a:p>
        </p:txBody>
      </p:sp>
      <p:sp>
        <p:nvSpPr>
          <p:cNvPr id="63" name="Tombstone Picture 4"/>
          <p:cNvSpPr>
            <a:spLocks noGrp="1"/>
          </p:cNvSpPr>
          <p:nvPr>
            <p:ph type="pic" sz="quarter" idx="44"/>
          </p:nvPr>
        </p:nvSpPr>
        <p:spPr>
          <a:xfrm>
            <a:off x="6845811" y="1247775"/>
            <a:ext cx="390525" cy="390525"/>
          </a:xfrm>
        </p:spPr>
        <p:txBody>
          <a:bodyPr>
            <a:normAutofit/>
          </a:bodyPr>
          <a:lstStyle>
            <a:lvl1pPr>
              <a:defRPr sz="1000"/>
            </a:lvl1pPr>
          </a:lstStyle>
          <a:p>
            <a:endParaRPr lang="en-GB" dirty="0"/>
          </a:p>
        </p:txBody>
      </p:sp>
      <p:sp>
        <p:nvSpPr>
          <p:cNvPr id="48" name="Tombstone Content 3"/>
          <p:cNvSpPr>
            <a:spLocks noGrp="1"/>
          </p:cNvSpPr>
          <p:nvPr>
            <p:ph sz="quarter" idx="34"/>
          </p:nvPr>
        </p:nvSpPr>
        <p:spPr>
          <a:xfrm>
            <a:off x="4660124"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9" name="Tombstone Title 3"/>
          <p:cNvSpPr>
            <a:spLocks noGrp="1"/>
          </p:cNvSpPr>
          <p:nvPr>
            <p:ph type="body" sz="quarter" idx="35"/>
          </p:nvPr>
        </p:nvSpPr>
        <p:spPr>
          <a:xfrm>
            <a:off x="4660124" y="1695450"/>
            <a:ext cx="2007677" cy="180975"/>
          </a:xfrm>
        </p:spPr>
        <p:txBody>
          <a:bodyPr anchor="ctr" anchorCtr="0">
            <a:noAutofit/>
          </a:bodyPr>
          <a:lstStyle>
            <a:lvl1pPr marL="0" indent="0">
              <a:buNone/>
              <a:defRPr sz="1200" b="1">
                <a:solidFill>
                  <a:schemeClr val="tx1"/>
                </a:solidFill>
                <a:latin typeface="+mj-lt"/>
              </a:defRPr>
            </a:lvl1pPr>
          </a:lstStyle>
          <a:p>
            <a:pPr lvl="0"/>
            <a:r>
              <a:rPr lang="en-US" dirty="0" smtClean="0"/>
              <a:t>Click to edit Master text styles</a:t>
            </a:r>
          </a:p>
        </p:txBody>
      </p:sp>
      <p:sp>
        <p:nvSpPr>
          <p:cNvPr id="62" name="Tombstone Picture 3"/>
          <p:cNvSpPr>
            <a:spLocks noGrp="1"/>
          </p:cNvSpPr>
          <p:nvPr>
            <p:ph type="pic" sz="quarter" idx="43"/>
          </p:nvPr>
        </p:nvSpPr>
        <p:spPr>
          <a:xfrm>
            <a:off x="4659874" y="1247775"/>
            <a:ext cx="390525" cy="390525"/>
          </a:xfrm>
        </p:spPr>
        <p:txBody>
          <a:bodyPr>
            <a:normAutofit/>
          </a:bodyPr>
          <a:lstStyle>
            <a:lvl1pPr>
              <a:defRPr sz="1000"/>
            </a:lvl1pPr>
          </a:lstStyle>
          <a:p>
            <a:endParaRPr lang="en-GB" dirty="0"/>
          </a:p>
        </p:txBody>
      </p:sp>
      <p:sp>
        <p:nvSpPr>
          <p:cNvPr id="42" name="Tombstone Content 2"/>
          <p:cNvSpPr>
            <a:spLocks noGrp="1"/>
          </p:cNvSpPr>
          <p:nvPr>
            <p:ph sz="quarter" idx="30"/>
          </p:nvPr>
        </p:nvSpPr>
        <p:spPr>
          <a:xfrm>
            <a:off x="2474437"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3" name="Tombstone Title 2"/>
          <p:cNvSpPr>
            <a:spLocks noGrp="1"/>
          </p:cNvSpPr>
          <p:nvPr>
            <p:ph type="body" sz="quarter" idx="31"/>
          </p:nvPr>
        </p:nvSpPr>
        <p:spPr>
          <a:xfrm>
            <a:off x="2474437" y="1695450"/>
            <a:ext cx="2007677" cy="180975"/>
          </a:xfrm>
        </p:spPr>
        <p:txBody>
          <a:bodyPr anchor="ctr" anchorCtr="0">
            <a:noAutofit/>
          </a:bodyPr>
          <a:lstStyle>
            <a:lvl1pPr marL="0" indent="0">
              <a:buNone/>
              <a:defRPr sz="1200" b="1">
                <a:solidFill>
                  <a:schemeClr val="tx1"/>
                </a:solidFill>
                <a:latin typeface="+mj-lt"/>
              </a:defRPr>
            </a:lvl1pPr>
          </a:lstStyle>
          <a:p>
            <a:pPr lvl="0"/>
            <a:r>
              <a:rPr lang="en-US" dirty="0" smtClean="0"/>
              <a:t>Click to edit Master text styles</a:t>
            </a:r>
          </a:p>
        </p:txBody>
      </p:sp>
      <p:sp>
        <p:nvSpPr>
          <p:cNvPr id="60" name="Tombstone Picture 2"/>
          <p:cNvSpPr>
            <a:spLocks noGrp="1"/>
          </p:cNvSpPr>
          <p:nvPr>
            <p:ph type="pic" sz="quarter" idx="42"/>
          </p:nvPr>
        </p:nvSpPr>
        <p:spPr>
          <a:xfrm>
            <a:off x="2473937" y="1247775"/>
            <a:ext cx="390525" cy="390525"/>
          </a:xfrm>
        </p:spPr>
        <p:txBody>
          <a:bodyPr>
            <a:normAutofit/>
          </a:bodyPr>
          <a:lstStyle>
            <a:lvl1pPr>
              <a:defRPr sz="1000"/>
            </a:lvl1pPr>
          </a:lstStyle>
          <a:p>
            <a:endParaRPr lang="en-GB" dirty="0"/>
          </a:p>
        </p:txBody>
      </p:sp>
      <p:sp>
        <p:nvSpPr>
          <p:cNvPr id="14" name="Tombstone Content 1"/>
          <p:cNvSpPr>
            <a:spLocks noGrp="1"/>
          </p:cNvSpPr>
          <p:nvPr>
            <p:ph sz="quarter" idx="18"/>
          </p:nvPr>
        </p:nvSpPr>
        <p:spPr>
          <a:xfrm>
            <a:off x="284163"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ombstone Title 1"/>
          <p:cNvSpPr>
            <a:spLocks noGrp="1"/>
          </p:cNvSpPr>
          <p:nvPr>
            <p:ph type="body" sz="quarter" idx="19"/>
          </p:nvPr>
        </p:nvSpPr>
        <p:spPr>
          <a:xfrm>
            <a:off x="284163" y="1695450"/>
            <a:ext cx="2007677" cy="180975"/>
          </a:xfrm>
        </p:spPr>
        <p:txBody>
          <a:bodyPr anchor="ctr" anchorCtr="0">
            <a:noAutofit/>
          </a:bodyPr>
          <a:lstStyle>
            <a:lvl1pPr marL="0" indent="0">
              <a:buNone/>
              <a:defRPr sz="1200" b="1">
                <a:solidFill>
                  <a:schemeClr val="tx1"/>
                </a:solidFill>
                <a:latin typeface="+mj-lt"/>
              </a:defRPr>
            </a:lvl1pPr>
          </a:lstStyle>
          <a:p>
            <a:pPr lvl="0"/>
            <a:r>
              <a:rPr lang="en-US" dirty="0" smtClean="0"/>
              <a:t>Click to edit Master text styles</a:t>
            </a:r>
          </a:p>
        </p:txBody>
      </p:sp>
      <p:sp>
        <p:nvSpPr>
          <p:cNvPr id="7" name="Tombstone Picture 1"/>
          <p:cNvSpPr>
            <a:spLocks noGrp="1"/>
          </p:cNvSpPr>
          <p:nvPr>
            <p:ph type="pic" sz="quarter" idx="26"/>
          </p:nvPr>
        </p:nvSpPr>
        <p:spPr>
          <a:xfrm>
            <a:off x="288000" y="1247775"/>
            <a:ext cx="390525" cy="390525"/>
          </a:xfrm>
        </p:spPr>
        <p:txBody>
          <a:bodyPr>
            <a:normAutofit/>
          </a:bodyPr>
          <a:lstStyle>
            <a:lvl1pPr>
              <a:defRPr sz="1000"/>
            </a:lvl1pPr>
          </a:lstStyle>
          <a:p>
            <a:endParaRPr lang="en-GB" dirty="0"/>
          </a:p>
        </p:txBody>
      </p:sp>
      <p:sp>
        <p:nvSpPr>
          <p:cNvPr id="5"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323084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rket Recognition">
    <p:spTree>
      <p:nvGrpSpPr>
        <p:cNvPr id="1" name=""/>
        <p:cNvGrpSpPr/>
        <p:nvPr/>
      </p:nvGrpSpPr>
      <p:grpSpPr>
        <a:xfrm>
          <a:off x="0" y="0"/>
          <a:ext cx="0" cy="0"/>
          <a:chOff x="0" y="0"/>
          <a:chExt cx="0" cy="0"/>
        </a:xfrm>
      </p:grpSpPr>
      <p:sp>
        <p:nvSpPr>
          <p:cNvPr id="2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2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51"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3" name="Tombstone Content 8"/>
          <p:cNvSpPr>
            <a:spLocks noGrp="1"/>
          </p:cNvSpPr>
          <p:nvPr>
            <p:ph sz="quarter" idx="123"/>
          </p:nvPr>
        </p:nvSpPr>
        <p:spPr>
          <a:xfrm>
            <a:off x="6825300"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3" name="Tombstone Picture 8"/>
          <p:cNvSpPr>
            <a:spLocks noGrp="1"/>
          </p:cNvSpPr>
          <p:nvPr>
            <p:ph type="pic" sz="quarter" idx="112"/>
          </p:nvPr>
        </p:nvSpPr>
        <p:spPr>
          <a:xfrm>
            <a:off x="6825300" y="3159440"/>
            <a:ext cx="2052000" cy="489813"/>
          </a:xfrm>
        </p:spPr>
        <p:txBody>
          <a:bodyPr/>
          <a:lstStyle>
            <a:lvl1pPr marL="0" indent="0">
              <a:buNone/>
              <a:defRPr/>
            </a:lvl1pPr>
          </a:lstStyle>
          <a:p>
            <a:endParaRPr lang="en-GB" dirty="0"/>
          </a:p>
        </p:txBody>
      </p:sp>
      <p:sp>
        <p:nvSpPr>
          <p:cNvPr id="76" name="Tombstone Content 7"/>
          <p:cNvSpPr>
            <a:spLocks noGrp="1"/>
          </p:cNvSpPr>
          <p:nvPr>
            <p:ph sz="quarter" idx="121"/>
          </p:nvPr>
        </p:nvSpPr>
        <p:spPr>
          <a:xfrm>
            <a:off x="4638611"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2" name="Tombstone Picture 7"/>
          <p:cNvSpPr>
            <a:spLocks noGrp="1"/>
          </p:cNvSpPr>
          <p:nvPr>
            <p:ph type="pic" sz="quarter" idx="111"/>
          </p:nvPr>
        </p:nvSpPr>
        <p:spPr>
          <a:xfrm>
            <a:off x="4637943" y="3159440"/>
            <a:ext cx="2052000" cy="489813"/>
          </a:xfrm>
        </p:spPr>
        <p:txBody>
          <a:bodyPr/>
          <a:lstStyle>
            <a:lvl1pPr marL="0" indent="0">
              <a:buNone/>
              <a:defRPr/>
            </a:lvl1pPr>
          </a:lstStyle>
          <a:p>
            <a:endParaRPr lang="en-GB" dirty="0"/>
          </a:p>
        </p:txBody>
      </p:sp>
      <p:sp>
        <p:nvSpPr>
          <p:cNvPr id="74" name="Tombstone Content 6"/>
          <p:cNvSpPr>
            <a:spLocks noGrp="1"/>
          </p:cNvSpPr>
          <p:nvPr>
            <p:ph sz="quarter" idx="119"/>
          </p:nvPr>
        </p:nvSpPr>
        <p:spPr>
          <a:xfrm>
            <a:off x="2451923"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1" name="Tombstone Picture 6"/>
          <p:cNvSpPr>
            <a:spLocks noGrp="1"/>
          </p:cNvSpPr>
          <p:nvPr>
            <p:ph type="pic" sz="quarter" idx="110"/>
          </p:nvPr>
        </p:nvSpPr>
        <p:spPr>
          <a:xfrm>
            <a:off x="2452592" y="3159440"/>
            <a:ext cx="2052000" cy="489813"/>
          </a:xfrm>
        </p:spPr>
        <p:txBody>
          <a:bodyPr/>
          <a:lstStyle>
            <a:lvl1pPr marL="0" indent="0">
              <a:buNone/>
              <a:defRPr/>
            </a:lvl1pPr>
          </a:lstStyle>
          <a:p>
            <a:endParaRPr lang="en-GB" dirty="0"/>
          </a:p>
        </p:txBody>
      </p:sp>
      <p:sp>
        <p:nvSpPr>
          <p:cNvPr id="72" name="Tombstone Content 5"/>
          <p:cNvSpPr>
            <a:spLocks noGrp="1"/>
          </p:cNvSpPr>
          <p:nvPr>
            <p:ph sz="quarter" idx="117"/>
          </p:nvPr>
        </p:nvSpPr>
        <p:spPr>
          <a:xfrm>
            <a:off x="265235"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0" name="Tombstone Picture 5"/>
          <p:cNvSpPr>
            <a:spLocks noGrp="1"/>
          </p:cNvSpPr>
          <p:nvPr>
            <p:ph type="pic" sz="quarter" idx="109"/>
          </p:nvPr>
        </p:nvSpPr>
        <p:spPr>
          <a:xfrm>
            <a:off x="265235" y="3159440"/>
            <a:ext cx="2052000" cy="489813"/>
          </a:xfrm>
        </p:spPr>
        <p:txBody>
          <a:bodyPr/>
          <a:lstStyle>
            <a:lvl1pPr marL="0" indent="0">
              <a:buNone/>
              <a:defRPr/>
            </a:lvl1pPr>
          </a:lstStyle>
          <a:p>
            <a:endParaRPr lang="en-GB" dirty="0"/>
          </a:p>
        </p:txBody>
      </p:sp>
      <p:sp>
        <p:nvSpPr>
          <p:cNvPr id="80" name="Tombstone Content 4"/>
          <p:cNvSpPr>
            <a:spLocks noGrp="1"/>
          </p:cNvSpPr>
          <p:nvPr>
            <p:ph sz="quarter" idx="122"/>
          </p:nvPr>
        </p:nvSpPr>
        <p:spPr>
          <a:xfrm>
            <a:off x="6825300"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2" name="Tombstone Picture 4"/>
          <p:cNvSpPr>
            <a:spLocks noGrp="1"/>
          </p:cNvSpPr>
          <p:nvPr>
            <p:ph type="pic" sz="quarter" idx="78"/>
          </p:nvPr>
        </p:nvSpPr>
        <p:spPr>
          <a:xfrm>
            <a:off x="6825300" y="1309688"/>
            <a:ext cx="2052000" cy="489813"/>
          </a:xfrm>
        </p:spPr>
        <p:txBody>
          <a:bodyPr/>
          <a:lstStyle>
            <a:lvl1pPr marL="0" indent="0">
              <a:buNone/>
              <a:defRPr/>
            </a:lvl1pPr>
          </a:lstStyle>
          <a:p>
            <a:endParaRPr lang="en-GB" dirty="0"/>
          </a:p>
        </p:txBody>
      </p:sp>
      <p:sp>
        <p:nvSpPr>
          <p:cNvPr id="75" name="Tombstone Content 3"/>
          <p:cNvSpPr>
            <a:spLocks noGrp="1"/>
          </p:cNvSpPr>
          <p:nvPr>
            <p:ph sz="quarter" idx="120"/>
          </p:nvPr>
        </p:nvSpPr>
        <p:spPr>
          <a:xfrm>
            <a:off x="4638611"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1" name="Tombstone Picture 3"/>
          <p:cNvSpPr>
            <a:spLocks noGrp="1"/>
          </p:cNvSpPr>
          <p:nvPr>
            <p:ph type="pic" sz="quarter" idx="76"/>
          </p:nvPr>
        </p:nvSpPr>
        <p:spPr>
          <a:xfrm>
            <a:off x="4637943" y="1309688"/>
            <a:ext cx="2052000" cy="489813"/>
          </a:xfrm>
        </p:spPr>
        <p:txBody>
          <a:bodyPr/>
          <a:lstStyle>
            <a:lvl1pPr marL="0" indent="0">
              <a:buNone/>
              <a:defRPr/>
            </a:lvl1pPr>
          </a:lstStyle>
          <a:p>
            <a:endParaRPr lang="en-GB" dirty="0"/>
          </a:p>
        </p:txBody>
      </p:sp>
      <p:sp>
        <p:nvSpPr>
          <p:cNvPr id="73" name="Tombstone Content 2"/>
          <p:cNvSpPr>
            <a:spLocks noGrp="1"/>
          </p:cNvSpPr>
          <p:nvPr>
            <p:ph sz="quarter" idx="118"/>
          </p:nvPr>
        </p:nvSpPr>
        <p:spPr>
          <a:xfrm>
            <a:off x="2451923"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8" name="Tombstone Picture 2"/>
          <p:cNvSpPr>
            <a:spLocks noGrp="1"/>
          </p:cNvSpPr>
          <p:nvPr>
            <p:ph type="pic" sz="quarter" idx="71"/>
          </p:nvPr>
        </p:nvSpPr>
        <p:spPr>
          <a:xfrm>
            <a:off x="2452592" y="1309688"/>
            <a:ext cx="2052000" cy="489813"/>
          </a:xfrm>
        </p:spPr>
        <p:txBody>
          <a:bodyPr/>
          <a:lstStyle>
            <a:lvl1pPr marL="0" indent="0">
              <a:buNone/>
              <a:defRPr/>
            </a:lvl1pPr>
          </a:lstStyle>
          <a:p>
            <a:endParaRPr lang="en-GB" dirty="0"/>
          </a:p>
        </p:txBody>
      </p:sp>
      <p:sp>
        <p:nvSpPr>
          <p:cNvPr id="53" name="Tombstone Content 1"/>
          <p:cNvSpPr>
            <a:spLocks noGrp="1"/>
          </p:cNvSpPr>
          <p:nvPr>
            <p:ph sz="quarter" idx="18"/>
          </p:nvPr>
        </p:nvSpPr>
        <p:spPr>
          <a:xfrm>
            <a:off x="265235"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7" name="Tombstone Picture 1"/>
          <p:cNvSpPr>
            <a:spLocks noGrp="1"/>
          </p:cNvSpPr>
          <p:nvPr>
            <p:ph type="pic" sz="quarter" idx="70"/>
          </p:nvPr>
        </p:nvSpPr>
        <p:spPr>
          <a:xfrm>
            <a:off x="265235" y="1309688"/>
            <a:ext cx="2052000" cy="489813"/>
          </a:xfrm>
        </p:spPr>
        <p:txBody>
          <a:bodyPr/>
          <a:lstStyle>
            <a:lvl1pPr marL="0" indent="0">
              <a:buNone/>
              <a:defRPr/>
            </a:lvl1pPr>
          </a:lstStyle>
          <a:p>
            <a:endParaRPr lang="en-GB" dirty="0"/>
          </a:p>
        </p:txBody>
      </p:sp>
      <p:sp>
        <p:nvSpPr>
          <p:cNvPr id="52"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text styles</a:t>
            </a:r>
          </a:p>
        </p:txBody>
      </p:sp>
      <p:sp>
        <p:nvSpPr>
          <p:cNvPr id="43" name="Slide Title"/>
          <p:cNvSpPr>
            <a:spLocks noGrp="1"/>
          </p:cNvSpPr>
          <p:nvPr>
            <p:ph type="title"/>
          </p:nvPr>
        </p:nvSpPr>
        <p:spPr>
          <a:xfrm>
            <a:off x="288000" y="288000"/>
            <a:ext cx="8568000" cy="446400"/>
          </a:xfrm>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590105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sp>
        <p:nvSpPr>
          <p:cNvPr id="32"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31"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51"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Quote Source 8"/>
          <p:cNvSpPr>
            <a:spLocks noGrp="1"/>
          </p:cNvSpPr>
          <p:nvPr>
            <p:ph sz="quarter" idx="131"/>
          </p:nvPr>
        </p:nvSpPr>
        <p:spPr>
          <a:xfrm>
            <a:off x="6825300"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50" name="Quote Content 8"/>
          <p:cNvSpPr>
            <a:spLocks noGrp="1"/>
          </p:cNvSpPr>
          <p:nvPr>
            <p:ph sz="quarter" idx="130" hasCustomPrompt="1"/>
          </p:nvPr>
        </p:nvSpPr>
        <p:spPr>
          <a:xfrm>
            <a:off x="682530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7" name="Quote Picture 8"/>
          <p:cNvSpPr>
            <a:spLocks noGrp="1"/>
          </p:cNvSpPr>
          <p:nvPr>
            <p:ph type="pic" sz="quarter" idx="116"/>
          </p:nvPr>
        </p:nvSpPr>
        <p:spPr>
          <a:xfrm>
            <a:off x="6828475" y="3147565"/>
            <a:ext cx="2052000" cy="489813"/>
          </a:xfrm>
        </p:spPr>
        <p:txBody>
          <a:bodyPr/>
          <a:lstStyle>
            <a:lvl1pPr marL="0" indent="0">
              <a:buNone/>
              <a:defRPr/>
            </a:lvl1pPr>
          </a:lstStyle>
          <a:p>
            <a:endParaRPr lang="en-GB" dirty="0"/>
          </a:p>
        </p:txBody>
      </p:sp>
      <p:sp>
        <p:nvSpPr>
          <p:cNvPr id="47" name="Quote Source 7"/>
          <p:cNvSpPr>
            <a:spLocks noGrp="1"/>
          </p:cNvSpPr>
          <p:nvPr>
            <p:ph sz="quarter" idx="127"/>
          </p:nvPr>
        </p:nvSpPr>
        <p:spPr>
          <a:xfrm>
            <a:off x="4644920"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41" name="Quote Content 7"/>
          <p:cNvSpPr>
            <a:spLocks noGrp="1"/>
          </p:cNvSpPr>
          <p:nvPr>
            <p:ph sz="quarter" idx="126" hasCustomPrompt="1"/>
          </p:nvPr>
        </p:nvSpPr>
        <p:spPr>
          <a:xfrm>
            <a:off x="464492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6" name="Quote Picture 7"/>
          <p:cNvSpPr>
            <a:spLocks noGrp="1"/>
          </p:cNvSpPr>
          <p:nvPr>
            <p:ph type="pic" sz="quarter" idx="115"/>
          </p:nvPr>
        </p:nvSpPr>
        <p:spPr>
          <a:xfrm>
            <a:off x="4656795" y="3153503"/>
            <a:ext cx="2052000" cy="489813"/>
          </a:xfrm>
        </p:spPr>
        <p:txBody>
          <a:bodyPr/>
          <a:lstStyle>
            <a:lvl1pPr marL="0" indent="0">
              <a:buNone/>
              <a:defRPr/>
            </a:lvl1pPr>
          </a:lstStyle>
          <a:p>
            <a:endParaRPr lang="en-GB" dirty="0"/>
          </a:p>
        </p:txBody>
      </p:sp>
      <p:sp>
        <p:nvSpPr>
          <p:cNvPr id="38" name="Quote Source 6"/>
          <p:cNvSpPr>
            <a:spLocks noGrp="1"/>
          </p:cNvSpPr>
          <p:nvPr>
            <p:ph sz="quarter" idx="123"/>
          </p:nvPr>
        </p:nvSpPr>
        <p:spPr>
          <a:xfrm>
            <a:off x="2452592"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7" name="Quote Content 6"/>
          <p:cNvSpPr>
            <a:spLocks noGrp="1"/>
          </p:cNvSpPr>
          <p:nvPr>
            <p:ph sz="quarter" idx="122" hasCustomPrompt="1"/>
          </p:nvPr>
        </p:nvSpPr>
        <p:spPr>
          <a:xfrm>
            <a:off x="2452592"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5" name="Quote Picture 6"/>
          <p:cNvSpPr>
            <a:spLocks noGrp="1"/>
          </p:cNvSpPr>
          <p:nvPr>
            <p:ph type="pic" sz="quarter" idx="114"/>
          </p:nvPr>
        </p:nvSpPr>
        <p:spPr>
          <a:xfrm>
            <a:off x="2452591" y="3153502"/>
            <a:ext cx="2052000" cy="489813"/>
          </a:xfrm>
        </p:spPr>
        <p:txBody>
          <a:bodyPr/>
          <a:lstStyle>
            <a:lvl1pPr marL="0" indent="0">
              <a:buNone/>
              <a:defRPr/>
            </a:lvl1pPr>
          </a:lstStyle>
          <a:p>
            <a:endParaRPr lang="en-GB" dirty="0"/>
          </a:p>
        </p:txBody>
      </p:sp>
      <p:sp>
        <p:nvSpPr>
          <p:cNvPr id="34" name="Quote Source 5"/>
          <p:cNvSpPr>
            <a:spLocks noGrp="1"/>
          </p:cNvSpPr>
          <p:nvPr>
            <p:ph sz="quarter" idx="119"/>
          </p:nvPr>
        </p:nvSpPr>
        <p:spPr>
          <a:xfrm>
            <a:off x="265235" y="4699625"/>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3" name="Quote Content 5"/>
          <p:cNvSpPr>
            <a:spLocks noGrp="1"/>
          </p:cNvSpPr>
          <p:nvPr>
            <p:ph sz="quarter" idx="118" hasCustomPrompt="1"/>
          </p:nvPr>
        </p:nvSpPr>
        <p:spPr>
          <a:xfrm>
            <a:off x="265235"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64" name="Quote Picture 5"/>
          <p:cNvSpPr>
            <a:spLocks noGrp="1"/>
          </p:cNvSpPr>
          <p:nvPr>
            <p:ph type="pic" sz="quarter" idx="113"/>
          </p:nvPr>
        </p:nvSpPr>
        <p:spPr>
          <a:xfrm>
            <a:off x="264248" y="3151855"/>
            <a:ext cx="2052000" cy="489813"/>
          </a:xfrm>
        </p:spPr>
        <p:txBody>
          <a:bodyPr/>
          <a:lstStyle>
            <a:lvl1pPr marL="0" indent="0">
              <a:buNone/>
              <a:defRPr/>
            </a:lvl1pPr>
          </a:lstStyle>
          <a:p>
            <a:endParaRPr lang="en-GB" dirty="0"/>
          </a:p>
        </p:txBody>
      </p:sp>
      <p:sp>
        <p:nvSpPr>
          <p:cNvPr id="49" name="Quote Source 4"/>
          <p:cNvSpPr>
            <a:spLocks noGrp="1"/>
          </p:cNvSpPr>
          <p:nvPr>
            <p:ph sz="quarter" idx="129"/>
          </p:nvPr>
        </p:nvSpPr>
        <p:spPr>
          <a:xfrm>
            <a:off x="6825300"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48" name="Quote Content 4"/>
          <p:cNvSpPr>
            <a:spLocks noGrp="1"/>
          </p:cNvSpPr>
          <p:nvPr>
            <p:ph sz="quarter" idx="128" hasCustomPrompt="1"/>
          </p:nvPr>
        </p:nvSpPr>
        <p:spPr>
          <a:xfrm>
            <a:off x="682530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6" name="Quote Picture 4"/>
          <p:cNvSpPr>
            <a:spLocks noGrp="1"/>
          </p:cNvSpPr>
          <p:nvPr>
            <p:ph type="pic" sz="quarter" idx="105"/>
          </p:nvPr>
        </p:nvSpPr>
        <p:spPr>
          <a:xfrm>
            <a:off x="6822537" y="1317605"/>
            <a:ext cx="2052000" cy="489813"/>
          </a:xfrm>
        </p:spPr>
        <p:txBody>
          <a:bodyPr/>
          <a:lstStyle>
            <a:lvl1pPr marL="0" indent="0">
              <a:buNone/>
              <a:defRPr/>
            </a:lvl1pPr>
          </a:lstStyle>
          <a:p>
            <a:endParaRPr lang="en-GB" dirty="0"/>
          </a:p>
        </p:txBody>
      </p:sp>
      <p:sp>
        <p:nvSpPr>
          <p:cNvPr id="40" name="Quote Source 3"/>
          <p:cNvSpPr>
            <a:spLocks noGrp="1"/>
          </p:cNvSpPr>
          <p:nvPr>
            <p:ph sz="quarter" idx="125"/>
          </p:nvPr>
        </p:nvSpPr>
        <p:spPr>
          <a:xfrm>
            <a:off x="4644920"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9" name="Quote Content 3"/>
          <p:cNvSpPr>
            <a:spLocks noGrp="1"/>
          </p:cNvSpPr>
          <p:nvPr>
            <p:ph sz="quarter" idx="124" hasCustomPrompt="1"/>
          </p:nvPr>
        </p:nvSpPr>
        <p:spPr>
          <a:xfrm>
            <a:off x="464492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5" name="Quote Picture 3"/>
          <p:cNvSpPr>
            <a:spLocks noGrp="1"/>
          </p:cNvSpPr>
          <p:nvPr>
            <p:ph type="pic" sz="quarter" idx="104"/>
          </p:nvPr>
        </p:nvSpPr>
        <p:spPr>
          <a:xfrm>
            <a:off x="4643252" y="1317605"/>
            <a:ext cx="2052000" cy="489813"/>
          </a:xfrm>
        </p:spPr>
        <p:txBody>
          <a:bodyPr/>
          <a:lstStyle>
            <a:lvl1pPr marL="0" indent="0">
              <a:buNone/>
              <a:defRPr/>
            </a:lvl1pPr>
          </a:lstStyle>
          <a:p>
            <a:endParaRPr lang="en-GB" dirty="0"/>
          </a:p>
        </p:txBody>
      </p:sp>
      <p:sp>
        <p:nvSpPr>
          <p:cNvPr id="36" name="Quote Source 2"/>
          <p:cNvSpPr>
            <a:spLocks noGrp="1"/>
          </p:cNvSpPr>
          <p:nvPr>
            <p:ph sz="quarter" idx="121"/>
          </p:nvPr>
        </p:nvSpPr>
        <p:spPr>
          <a:xfrm>
            <a:off x="2452592"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35" name="Quote Content 2"/>
          <p:cNvSpPr>
            <a:spLocks noGrp="1"/>
          </p:cNvSpPr>
          <p:nvPr>
            <p:ph sz="quarter" idx="120" hasCustomPrompt="1"/>
          </p:nvPr>
        </p:nvSpPr>
        <p:spPr>
          <a:xfrm>
            <a:off x="2452592"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4" name="Quote Picture 2"/>
          <p:cNvSpPr>
            <a:spLocks noGrp="1"/>
          </p:cNvSpPr>
          <p:nvPr>
            <p:ph type="pic" sz="quarter" idx="103"/>
          </p:nvPr>
        </p:nvSpPr>
        <p:spPr>
          <a:xfrm>
            <a:off x="2452593" y="1311667"/>
            <a:ext cx="2052000" cy="489813"/>
          </a:xfrm>
        </p:spPr>
        <p:txBody>
          <a:bodyPr/>
          <a:lstStyle>
            <a:lvl1pPr marL="0" indent="0">
              <a:buNone/>
              <a:defRPr/>
            </a:lvl1pPr>
          </a:lstStyle>
          <a:p>
            <a:endParaRPr lang="en-GB" dirty="0"/>
          </a:p>
        </p:txBody>
      </p:sp>
      <p:sp>
        <p:nvSpPr>
          <p:cNvPr id="30" name="Quote Source 1"/>
          <p:cNvSpPr>
            <a:spLocks noGrp="1"/>
          </p:cNvSpPr>
          <p:nvPr>
            <p:ph sz="quarter" idx="87"/>
          </p:nvPr>
        </p:nvSpPr>
        <p:spPr>
          <a:xfrm>
            <a:off x="265235" y="2836319"/>
            <a:ext cx="2052000" cy="202883"/>
          </a:xfrm>
        </p:spPr>
        <p:txBody>
          <a:bodyPr lIns="0" tIns="36000" rIns="0"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smtClean="0"/>
              <a:t>Click to edit Master text styles</a:t>
            </a:r>
          </a:p>
        </p:txBody>
      </p:sp>
      <p:sp>
        <p:nvSpPr>
          <p:cNvPr id="53" name="Quote Content 1"/>
          <p:cNvSpPr>
            <a:spLocks noGrp="1"/>
          </p:cNvSpPr>
          <p:nvPr>
            <p:ph sz="quarter" idx="18" hasCustomPrompt="1"/>
          </p:nvPr>
        </p:nvSpPr>
        <p:spPr>
          <a:xfrm>
            <a:off x="265235"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smtClean="0"/>
              <a:t>“Click to edit Master text styles</a:t>
            </a:r>
          </a:p>
        </p:txBody>
      </p:sp>
      <p:sp>
        <p:nvSpPr>
          <p:cNvPr id="42" name="Quote Picture 1"/>
          <p:cNvSpPr>
            <a:spLocks noGrp="1"/>
          </p:cNvSpPr>
          <p:nvPr>
            <p:ph type="pic" sz="quarter" idx="102"/>
          </p:nvPr>
        </p:nvSpPr>
        <p:spPr>
          <a:xfrm>
            <a:off x="264762" y="1311667"/>
            <a:ext cx="2052000" cy="489813"/>
          </a:xfrm>
        </p:spPr>
        <p:txBody>
          <a:bodyPr/>
          <a:lstStyle>
            <a:lvl1pPr marL="0" indent="0">
              <a:buNone/>
              <a:defRPr/>
            </a:lvl1pPr>
          </a:lstStyle>
          <a:p>
            <a:endParaRPr lang="en-GB" dirty="0"/>
          </a:p>
        </p:txBody>
      </p:sp>
      <p:sp>
        <p:nvSpPr>
          <p:cNvPr id="52"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text styles</a:t>
            </a:r>
          </a:p>
        </p:txBody>
      </p:sp>
      <p:sp>
        <p:nvSpPr>
          <p:cNvPr id="43" name="Slide Title"/>
          <p:cNvSpPr>
            <a:spLocks noGrp="1"/>
          </p:cNvSpPr>
          <p:nvPr>
            <p:ph type="title"/>
          </p:nvPr>
        </p:nvSpPr>
        <p:spPr>
          <a:xfrm>
            <a:off x="288000" y="288000"/>
            <a:ext cx="8568000" cy="446400"/>
          </a:xfrm>
        </p:spPr>
        <p:txBody>
          <a:bodyPr/>
          <a:lstStyle/>
          <a:p>
            <a:r>
              <a:rPr lang="en-US" smtClean="0"/>
              <a:t>Click to edit Master title style</a:t>
            </a:r>
            <a:endParaRPr lang="en-GB"/>
          </a:p>
        </p:txBody>
      </p:sp>
    </p:spTree>
    <p:extLst>
      <p:ext uri="{BB962C8B-B14F-4D97-AF65-F5344CB8AC3E}">
        <p14:creationId xmlns:p14="http://schemas.microsoft.com/office/powerpoint/2010/main" val="3933290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4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4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Lawyer Text 9"/>
          <p:cNvSpPr>
            <a:spLocks noGrp="1"/>
          </p:cNvSpPr>
          <p:nvPr>
            <p:ph sz="quarter" idx="80"/>
          </p:nvPr>
        </p:nvSpPr>
        <p:spPr>
          <a:xfrm>
            <a:off x="6925987"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3"/>
            <a:r>
              <a:rPr lang="en-US" smtClean="0"/>
              <a:t>Third level</a:t>
            </a:r>
          </a:p>
          <a:p>
            <a:pPr lvl="4"/>
            <a:r>
              <a:rPr lang="en-US" smtClean="0"/>
              <a:t>Fourth level</a:t>
            </a:r>
          </a:p>
        </p:txBody>
      </p:sp>
      <p:sp>
        <p:nvSpPr>
          <p:cNvPr id="93" name="Lawyer Name 9"/>
          <p:cNvSpPr>
            <a:spLocks noGrp="1"/>
          </p:cNvSpPr>
          <p:nvPr>
            <p:ph type="body" sz="quarter" idx="79"/>
          </p:nvPr>
        </p:nvSpPr>
        <p:spPr>
          <a:xfrm>
            <a:off x="6925986"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92" name="Area of Focus 9"/>
          <p:cNvSpPr>
            <a:spLocks noGrp="1"/>
          </p:cNvSpPr>
          <p:nvPr>
            <p:ph type="body" sz="quarter" idx="78"/>
          </p:nvPr>
        </p:nvSpPr>
        <p:spPr>
          <a:xfrm>
            <a:off x="6925986"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91" name="Lawyer Picture 9"/>
          <p:cNvSpPr>
            <a:spLocks noGrp="1" noChangeAspect="1"/>
          </p:cNvSpPr>
          <p:nvPr>
            <p:ph type="pic" sz="quarter" idx="77"/>
          </p:nvPr>
        </p:nvSpPr>
        <p:spPr>
          <a:xfrm>
            <a:off x="6150550" y="3771412"/>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90" name="Lawyer Text 8"/>
          <p:cNvSpPr>
            <a:spLocks noGrp="1"/>
          </p:cNvSpPr>
          <p:nvPr>
            <p:ph sz="quarter" idx="76"/>
          </p:nvPr>
        </p:nvSpPr>
        <p:spPr>
          <a:xfrm>
            <a:off x="3999537"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3"/>
            <a:r>
              <a:rPr lang="en-US" smtClean="0"/>
              <a:t>Third level</a:t>
            </a:r>
          </a:p>
          <a:p>
            <a:pPr lvl="4"/>
            <a:r>
              <a:rPr lang="en-US" smtClean="0"/>
              <a:t>Fourth level</a:t>
            </a:r>
          </a:p>
        </p:txBody>
      </p:sp>
      <p:sp>
        <p:nvSpPr>
          <p:cNvPr id="89" name="Lawyer Name 8"/>
          <p:cNvSpPr>
            <a:spLocks noGrp="1"/>
          </p:cNvSpPr>
          <p:nvPr>
            <p:ph type="body" sz="quarter" idx="75"/>
          </p:nvPr>
        </p:nvSpPr>
        <p:spPr>
          <a:xfrm>
            <a:off x="3999536"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8" name="Area of Focus 8"/>
          <p:cNvSpPr>
            <a:spLocks noGrp="1"/>
          </p:cNvSpPr>
          <p:nvPr>
            <p:ph type="body" sz="quarter" idx="74"/>
          </p:nvPr>
        </p:nvSpPr>
        <p:spPr>
          <a:xfrm>
            <a:off x="3999536"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87" name="Lawyer Picture 8"/>
          <p:cNvSpPr>
            <a:spLocks noGrp="1" noChangeAspect="1"/>
          </p:cNvSpPr>
          <p:nvPr>
            <p:ph type="pic" sz="quarter" idx="73"/>
          </p:nvPr>
        </p:nvSpPr>
        <p:spPr>
          <a:xfrm>
            <a:off x="3224100" y="3771412"/>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86" name="Lawyer Text 7"/>
          <p:cNvSpPr>
            <a:spLocks noGrp="1"/>
          </p:cNvSpPr>
          <p:nvPr>
            <p:ph sz="quarter" idx="72"/>
          </p:nvPr>
        </p:nvSpPr>
        <p:spPr>
          <a:xfrm>
            <a:off x="1062776" y="3992408"/>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3"/>
            <a:r>
              <a:rPr lang="en-US" smtClean="0"/>
              <a:t>Third level</a:t>
            </a:r>
          </a:p>
          <a:p>
            <a:pPr lvl="4"/>
            <a:r>
              <a:rPr lang="en-US" smtClean="0"/>
              <a:t>Fourth level</a:t>
            </a:r>
          </a:p>
        </p:txBody>
      </p:sp>
      <p:sp>
        <p:nvSpPr>
          <p:cNvPr id="85" name="Lawyer Name 7"/>
          <p:cNvSpPr>
            <a:spLocks noGrp="1"/>
          </p:cNvSpPr>
          <p:nvPr>
            <p:ph type="body" sz="quarter" idx="71"/>
          </p:nvPr>
        </p:nvSpPr>
        <p:spPr>
          <a:xfrm>
            <a:off x="1062775" y="3812618"/>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3" name="Lawyer Picture 7"/>
          <p:cNvSpPr>
            <a:spLocks noGrp="1" noChangeAspect="1"/>
          </p:cNvSpPr>
          <p:nvPr>
            <p:ph type="pic" sz="quarter" idx="69"/>
          </p:nvPr>
        </p:nvSpPr>
        <p:spPr>
          <a:xfrm>
            <a:off x="287339" y="3771412"/>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84" name="Area of Focus 7"/>
          <p:cNvSpPr>
            <a:spLocks noGrp="1"/>
          </p:cNvSpPr>
          <p:nvPr>
            <p:ph type="body" sz="quarter" idx="70"/>
          </p:nvPr>
        </p:nvSpPr>
        <p:spPr>
          <a:xfrm>
            <a:off x="1062775" y="3579862"/>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82" name="LawyerText 6"/>
          <p:cNvSpPr>
            <a:spLocks noGrp="1"/>
          </p:cNvSpPr>
          <p:nvPr>
            <p:ph sz="quarter" idx="68"/>
          </p:nvPr>
        </p:nvSpPr>
        <p:spPr>
          <a:xfrm>
            <a:off x="6925987"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3"/>
            <a:r>
              <a:rPr lang="en-US" smtClean="0"/>
              <a:t>Third level</a:t>
            </a:r>
          </a:p>
          <a:p>
            <a:pPr lvl="4"/>
            <a:r>
              <a:rPr lang="en-US" smtClean="0"/>
              <a:t>Fourth level</a:t>
            </a:r>
          </a:p>
        </p:txBody>
      </p:sp>
      <p:sp>
        <p:nvSpPr>
          <p:cNvPr id="81" name="Lawyer Name 6"/>
          <p:cNvSpPr>
            <a:spLocks noGrp="1"/>
          </p:cNvSpPr>
          <p:nvPr>
            <p:ph type="body" sz="quarter" idx="67"/>
          </p:nvPr>
        </p:nvSpPr>
        <p:spPr>
          <a:xfrm>
            <a:off x="6925986"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80" name="Area of Focus 6"/>
          <p:cNvSpPr>
            <a:spLocks noGrp="1"/>
          </p:cNvSpPr>
          <p:nvPr>
            <p:ph type="body" sz="quarter" idx="66"/>
          </p:nvPr>
        </p:nvSpPr>
        <p:spPr>
          <a:xfrm>
            <a:off x="6925986"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76" name="Lawyer Picture 6"/>
          <p:cNvSpPr>
            <a:spLocks noGrp="1" noChangeAspect="1"/>
          </p:cNvSpPr>
          <p:nvPr>
            <p:ph type="pic" sz="quarter" idx="65"/>
          </p:nvPr>
        </p:nvSpPr>
        <p:spPr>
          <a:xfrm>
            <a:off x="6150550" y="2619284"/>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73" name="Lawyer Text 5"/>
          <p:cNvSpPr>
            <a:spLocks noGrp="1"/>
          </p:cNvSpPr>
          <p:nvPr>
            <p:ph sz="quarter" idx="64"/>
          </p:nvPr>
        </p:nvSpPr>
        <p:spPr>
          <a:xfrm>
            <a:off x="3999537"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3"/>
            <a:r>
              <a:rPr lang="en-US" smtClean="0"/>
              <a:t>Third level</a:t>
            </a:r>
          </a:p>
          <a:p>
            <a:pPr lvl="4"/>
            <a:r>
              <a:rPr lang="en-US" smtClean="0"/>
              <a:t>Fourth level</a:t>
            </a:r>
          </a:p>
        </p:txBody>
      </p:sp>
      <p:sp>
        <p:nvSpPr>
          <p:cNvPr id="70" name="Lawyer Name 5"/>
          <p:cNvSpPr>
            <a:spLocks noGrp="1"/>
          </p:cNvSpPr>
          <p:nvPr>
            <p:ph type="body" sz="quarter" idx="63"/>
          </p:nvPr>
        </p:nvSpPr>
        <p:spPr>
          <a:xfrm>
            <a:off x="3999536"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67" name="Area of Focus 5"/>
          <p:cNvSpPr>
            <a:spLocks noGrp="1"/>
          </p:cNvSpPr>
          <p:nvPr>
            <p:ph type="body" sz="quarter" idx="62"/>
          </p:nvPr>
        </p:nvSpPr>
        <p:spPr>
          <a:xfrm>
            <a:off x="3999536"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61" name="Lawyer Picture 5"/>
          <p:cNvSpPr>
            <a:spLocks noGrp="1" noChangeAspect="1"/>
          </p:cNvSpPr>
          <p:nvPr>
            <p:ph type="pic" sz="quarter" idx="61"/>
          </p:nvPr>
        </p:nvSpPr>
        <p:spPr>
          <a:xfrm>
            <a:off x="3224100" y="2619284"/>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59" name="Lawyer Text 4"/>
          <p:cNvSpPr>
            <a:spLocks noGrp="1"/>
          </p:cNvSpPr>
          <p:nvPr>
            <p:ph sz="quarter" idx="60"/>
          </p:nvPr>
        </p:nvSpPr>
        <p:spPr>
          <a:xfrm>
            <a:off x="1062776" y="2840280"/>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3"/>
            <a:r>
              <a:rPr lang="en-US" smtClean="0"/>
              <a:t>Third level</a:t>
            </a:r>
          </a:p>
          <a:p>
            <a:pPr lvl="4"/>
            <a:r>
              <a:rPr lang="en-US" smtClean="0"/>
              <a:t>Fourth level</a:t>
            </a:r>
          </a:p>
        </p:txBody>
      </p:sp>
      <p:sp>
        <p:nvSpPr>
          <p:cNvPr id="58" name="Lawyer Name 4"/>
          <p:cNvSpPr>
            <a:spLocks noGrp="1"/>
          </p:cNvSpPr>
          <p:nvPr>
            <p:ph type="body" sz="quarter" idx="59"/>
          </p:nvPr>
        </p:nvSpPr>
        <p:spPr>
          <a:xfrm>
            <a:off x="1062775" y="2660490"/>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57" name="Area of Focus 4"/>
          <p:cNvSpPr>
            <a:spLocks noGrp="1"/>
          </p:cNvSpPr>
          <p:nvPr>
            <p:ph type="body" sz="quarter" idx="58"/>
          </p:nvPr>
        </p:nvSpPr>
        <p:spPr>
          <a:xfrm>
            <a:off x="1062775" y="2427734"/>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56" name="Lawyer Picture 4"/>
          <p:cNvSpPr>
            <a:spLocks noGrp="1" noChangeAspect="1"/>
          </p:cNvSpPr>
          <p:nvPr>
            <p:ph type="pic" sz="quarter" idx="57"/>
          </p:nvPr>
        </p:nvSpPr>
        <p:spPr>
          <a:xfrm>
            <a:off x="287339" y="2619284"/>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53" name="Lawyer Text 3"/>
          <p:cNvSpPr>
            <a:spLocks noGrp="1"/>
          </p:cNvSpPr>
          <p:nvPr>
            <p:ph sz="quarter" idx="56"/>
          </p:nvPr>
        </p:nvSpPr>
        <p:spPr>
          <a:xfrm>
            <a:off x="6925987"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3"/>
            <a:r>
              <a:rPr lang="en-US" smtClean="0"/>
              <a:t>Third level</a:t>
            </a:r>
          </a:p>
          <a:p>
            <a:pPr lvl="4"/>
            <a:r>
              <a:rPr lang="en-US" smtClean="0"/>
              <a:t>Fourth level</a:t>
            </a:r>
          </a:p>
        </p:txBody>
      </p:sp>
      <p:sp>
        <p:nvSpPr>
          <p:cNvPr id="52" name="Lawyer Name 3"/>
          <p:cNvSpPr>
            <a:spLocks noGrp="1"/>
          </p:cNvSpPr>
          <p:nvPr>
            <p:ph type="body" sz="quarter" idx="55"/>
          </p:nvPr>
        </p:nvSpPr>
        <p:spPr>
          <a:xfrm>
            <a:off x="6925986"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51" name="Area of Focus 3"/>
          <p:cNvSpPr>
            <a:spLocks noGrp="1"/>
          </p:cNvSpPr>
          <p:nvPr>
            <p:ph type="body" sz="quarter" idx="54"/>
          </p:nvPr>
        </p:nvSpPr>
        <p:spPr>
          <a:xfrm>
            <a:off x="6925986"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50" name="Lawyer Picture 3"/>
          <p:cNvSpPr>
            <a:spLocks noGrp="1" noChangeAspect="1"/>
          </p:cNvSpPr>
          <p:nvPr>
            <p:ph type="pic" sz="quarter" idx="53"/>
          </p:nvPr>
        </p:nvSpPr>
        <p:spPr>
          <a:xfrm>
            <a:off x="6150550" y="1489227"/>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47" name="Lawyer Text 2"/>
          <p:cNvSpPr>
            <a:spLocks noGrp="1"/>
          </p:cNvSpPr>
          <p:nvPr>
            <p:ph sz="quarter" idx="52"/>
          </p:nvPr>
        </p:nvSpPr>
        <p:spPr>
          <a:xfrm>
            <a:off x="3999537"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3"/>
            <a:r>
              <a:rPr lang="en-US" smtClean="0"/>
              <a:t>Third level</a:t>
            </a:r>
          </a:p>
          <a:p>
            <a:pPr lvl="4"/>
            <a:r>
              <a:rPr lang="en-US" smtClean="0"/>
              <a:t>Fourth level</a:t>
            </a:r>
          </a:p>
        </p:txBody>
      </p:sp>
      <p:sp>
        <p:nvSpPr>
          <p:cNvPr id="46" name="Lawyer Name 2"/>
          <p:cNvSpPr>
            <a:spLocks noGrp="1"/>
          </p:cNvSpPr>
          <p:nvPr>
            <p:ph type="body" sz="quarter" idx="51"/>
          </p:nvPr>
        </p:nvSpPr>
        <p:spPr>
          <a:xfrm>
            <a:off x="3999536"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45" name="Area of Focus 2"/>
          <p:cNvSpPr>
            <a:spLocks noGrp="1"/>
          </p:cNvSpPr>
          <p:nvPr>
            <p:ph type="body" sz="quarter" idx="50"/>
          </p:nvPr>
        </p:nvSpPr>
        <p:spPr>
          <a:xfrm>
            <a:off x="3999536"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44" name="Lawyer Picture 2"/>
          <p:cNvSpPr>
            <a:spLocks noGrp="1" noChangeAspect="1"/>
          </p:cNvSpPr>
          <p:nvPr>
            <p:ph type="pic" sz="quarter" idx="49"/>
          </p:nvPr>
        </p:nvSpPr>
        <p:spPr>
          <a:xfrm>
            <a:off x="3224100" y="1489227"/>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33" name="Lawyer Text 1"/>
          <p:cNvSpPr>
            <a:spLocks noGrp="1"/>
          </p:cNvSpPr>
          <p:nvPr>
            <p:ph sz="quarter" idx="44"/>
          </p:nvPr>
        </p:nvSpPr>
        <p:spPr>
          <a:xfrm>
            <a:off x="1062776" y="1710223"/>
            <a:ext cx="2124000" cy="540000"/>
          </a:xfrm>
        </p:spPr>
        <p:txBody>
          <a:bodyPr lIns="0" tIns="36000" rIns="0" bIns="36000">
            <a:noAutofit/>
          </a:bodyPr>
          <a:lstStyle>
            <a:lvl1pPr marL="0" indent="0">
              <a:lnSpc>
                <a:spcPct val="100000"/>
              </a:lnSpc>
              <a:spcAft>
                <a:spcPts val="0"/>
              </a:spcAft>
              <a:buNone/>
              <a:defRPr sz="800">
                <a:solidFill>
                  <a:schemeClr val="tx1"/>
                </a:solidFill>
                <a:latin typeface="+mj-lt"/>
              </a:defRPr>
            </a:lvl1pPr>
            <a:lvl2pPr marL="177036" indent="-171450">
              <a:lnSpc>
                <a:spcPct val="100000"/>
              </a:lnSpc>
              <a:spcAft>
                <a:spcPts val="0"/>
              </a:spcAft>
              <a:buFont typeface="Telefonica Text" pitchFamily="50" charset="0"/>
              <a:buChar char="–"/>
              <a:defRPr sz="800">
                <a:latin typeface="+mj-lt"/>
              </a:defRPr>
            </a:lvl2pPr>
            <a:lvl3pPr marL="179388" indent="-173038">
              <a:lnSpc>
                <a:spcPct val="100000"/>
              </a:lnSpc>
              <a:spcAft>
                <a:spcPts val="0"/>
              </a:spcAft>
              <a:defRPr sz="1000">
                <a:latin typeface="+mj-lt"/>
              </a:defRPr>
            </a:lvl3pPr>
            <a:lvl4pPr marL="358775" indent="-173038">
              <a:lnSpc>
                <a:spcPct val="100000"/>
              </a:lnSpc>
              <a:spcAft>
                <a:spcPts val="0"/>
              </a:spcAft>
              <a:defRPr sz="800">
                <a:latin typeface="+mj-lt"/>
              </a:defRPr>
            </a:lvl4pPr>
            <a:lvl5pPr marL="538163" indent="-173038">
              <a:lnSpc>
                <a:spcPct val="100000"/>
              </a:lnSpc>
              <a:spcAft>
                <a:spcPts val="0"/>
              </a:spcAft>
              <a:defRPr sz="800">
                <a:latin typeface="+mj-lt"/>
              </a:defRPr>
            </a:lvl5pPr>
            <a:lvl6pPr marL="2267858" indent="0">
              <a:buNone/>
              <a:defRPr sz="1000">
                <a:latin typeface="+mj-lt"/>
              </a:defRPr>
            </a:lvl6pPr>
          </a:lstStyle>
          <a:p>
            <a:pPr lvl="0"/>
            <a:r>
              <a:rPr lang="en-US" smtClean="0"/>
              <a:t>Click to edit Master text styles</a:t>
            </a:r>
          </a:p>
          <a:p>
            <a:pPr lvl="1"/>
            <a:r>
              <a:rPr lang="en-US" smtClean="0"/>
              <a:t>Second level</a:t>
            </a:r>
          </a:p>
          <a:p>
            <a:pPr lvl="3"/>
            <a:r>
              <a:rPr lang="en-US" smtClean="0"/>
              <a:t>Third level</a:t>
            </a:r>
          </a:p>
          <a:p>
            <a:pPr lvl="4"/>
            <a:r>
              <a:rPr lang="en-US" smtClean="0"/>
              <a:t>Fourth level</a:t>
            </a:r>
          </a:p>
        </p:txBody>
      </p:sp>
      <p:sp>
        <p:nvSpPr>
          <p:cNvPr id="32" name="Lawyer Name 1"/>
          <p:cNvSpPr>
            <a:spLocks noGrp="1"/>
          </p:cNvSpPr>
          <p:nvPr>
            <p:ph type="body" sz="quarter" idx="48"/>
          </p:nvPr>
        </p:nvSpPr>
        <p:spPr>
          <a:xfrm>
            <a:off x="1062775" y="1530433"/>
            <a:ext cx="2103118" cy="215554"/>
          </a:xfrm>
        </p:spPr>
        <p:txBody>
          <a:bodyPr lIns="0" rIns="0">
            <a:noAutofit/>
          </a:bodyPr>
          <a:lstStyle>
            <a:lvl1pPr marL="0" indent="0">
              <a:buNone/>
              <a:defRPr sz="1000">
                <a:latin typeface="+mj-lt"/>
              </a:defRPr>
            </a:lvl1pPr>
          </a:lstStyle>
          <a:p>
            <a:pPr lvl="0"/>
            <a:r>
              <a:rPr lang="en-US" smtClean="0"/>
              <a:t>Click to edit Master text styles</a:t>
            </a:r>
          </a:p>
        </p:txBody>
      </p:sp>
      <p:sp>
        <p:nvSpPr>
          <p:cNvPr id="31" name="Area of Focus 1"/>
          <p:cNvSpPr>
            <a:spLocks noGrp="1"/>
          </p:cNvSpPr>
          <p:nvPr>
            <p:ph type="body" sz="quarter" idx="17"/>
          </p:nvPr>
        </p:nvSpPr>
        <p:spPr>
          <a:xfrm>
            <a:off x="1062775" y="1297677"/>
            <a:ext cx="2103118" cy="215554"/>
          </a:xfrm>
        </p:spPr>
        <p:txBody>
          <a:bodyPr lIns="0" rIns="0">
            <a:noAutofit/>
          </a:bodyPr>
          <a:lstStyle>
            <a:lvl1pPr marL="0" indent="0">
              <a:buNone/>
              <a:defRPr sz="1000" b="1">
                <a:latin typeface="+mj-lt"/>
              </a:defRPr>
            </a:lvl1pPr>
          </a:lstStyle>
          <a:p>
            <a:pPr lvl="0"/>
            <a:r>
              <a:rPr lang="en-US" smtClean="0"/>
              <a:t>Click to edit Master text styles</a:t>
            </a:r>
          </a:p>
        </p:txBody>
      </p:sp>
      <p:sp>
        <p:nvSpPr>
          <p:cNvPr id="30" name="Lawyer Picture 1"/>
          <p:cNvSpPr>
            <a:spLocks noGrp="1" noChangeAspect="1"/>
          </p:cNvSpPr>
          <p:nvPr>
            <p:ph type="pic" sz="quarter" idx="47"/>
          </p:nvPr>
        </p:nvSpPr>
        <p:spPr>
          <a:xfrm>
            <a:off x="287339" y="1496051"/>
            <a:ext cx="720000" cy="720000"/>
          </a:xfrm>
        </p:spPr>
        <p:txBody>
          <a:bodyPr>
            <a:noAutofit/>
          </a:bodyPr>
          <a:lstStyle>
            <a:lvl1pPr marL="0" indent="0">
              <a:buNone/>
              <a:defRPr sz="1000"/>
            </a:lvl1pPr>
          </a:lstStyle>
          <a:p>
            <a:r>
              <a:rPr lang="en-US" dirty="0" smtClean="0"/>
              <a:t>Click icon to add picture</a:t>
            </a:r>
            <a:endParaRPr lang="en-GB" dirty="0"/>
          </a:p>
        </p:txBody>
      </p:sp>
      <p:sp>
        <p:nvSpPr>
          <p:cNvPr id="5" name="Slide Subtitle"/>
          <p:cNvSpPr>
            <a:spLocks noGrp="1"/>
          </p:cNvSpPr>
          <p:nvPr>
            <p:ph type="body" sz="quarter" idx="13"/>
          </p:nvPr>
        </p:nvSpPr>
        <p:spPr>
          <a:xfrm>
            <a:off x="284163"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54777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CV">
    <p:spTree>
      <p:nvGrpSpPr>
        <p:cNvPr id="1" name=""/>
        <p:cNvGrpSpPr/>
        <p:nvPr/>
      </p:nvGrpSpPr>
      <p:grpSpPr>
        <a:xfrm>
          <a:off x="0" y="0"/>
          <a:ext cx="0" cy="0"/>
          <a:chOff x="0" y="0"/>
          <a:chExt cx="0" cy="0"/>
        </a:xfrm>
      </p:grpSpPr>
      <p:sp>
        <p:nvSpPr>
          <p:cNvPr id="2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2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28" name="Line under Title Short"/>
          <p:cNvCxnSpPr/>
          <p:nvPr userDrawn="1"/>
        </p:nvCxnSpPr>
        <p:spPr>
          <a:xfrm flipH="1">
            <a:off x="288000" y="735227"/>
            <a:ext cx="589714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Social Media Text"/>
          <p:cNvSpPr>
            <a:spLocks noGrp="1"/>
          </p:cNvSpPr>
          <p:nvPr>
            <p:ph type="body" sz="quarter" idx="45"/>
          </p:nvPr>
        </p:nvSpPr>
        <p:spPr>
          <a:xfrm>
            <a:off x="6376031" y="4617965"/>
            <a:ext cx="2504443" cy="315985"/>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19" name="Education Text"/>
          <p:cNvSpPr>
            <a:spLocks noGrp="1"/>
          </p:cNvSpPr>
          <p:nvPr>
            <p:ph type="body" sz="quarter" idx="15"/>
          </p:nvPr>
        </p:nvSpPr>
        <p:spPr>
          <a:xfrm>
            <a:off x="6376031" y="3807084"/>
            <a:ext cx="2504443" cy="652779"/>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27" name="Education Heading"/>
          <p:cNvSpPr>
            <a:spLocks noGrp="1"/>
          </p:cNvSpPr>
          <p:nvPr>
            <p:ph type="body" sz="quarter" idx="47"/>
          </p:nvPr>
        </p:nvSpPr>
        <p:spPr>
          <a:xfrm>
            <a:off x="6383945" y="3657600"/>
            <a:ext cx="1549400" cy="114300"/>
          </a:xfrm>
        </p:spPr>
        <p:txBody>
          <a:bodyPr>
            <a:noAutofit/>
          </a:bodyPr>
          <a:lstStyle>
            <a:lvl1pPr marL="0" indent="0">
              <a:buNone/>
              <a:defRPr sz="1000" b="1">
                <a:solidFill>
                  <a:schemeClr val="accent1"/>
                </a:solidFill>
                <a:latin typeface="+mj-lt"/>
              </a:defRPr>
            </a:lvl1pPr>
          </a:lstStyle>
          <a:p>
            <a:pPr lvl="0"/>
            <a:endParaRPr lang="en-GB"/>
          </a:p>
        </p:txBody>
      </p:sp>
      <p:sp>
        <p:nvSpPr>
          <p:cNvPr id="9" name="Areas of Focus Text"/>
          <p:cNvSpPr>
            <a:spLocks noGrp="1"/>
          </p:cNvSpPr>
          <p:nvPr>
            <p:ph type="body" sz="quarter" idx="14"/>
          </p:nvPr>
        </p:nvSpPr>
        <p:spPr>
          <a:xfrm>
            <a:off x="6376031" y="3007705"/>
            <a:ext cx="2504443" cy="641813"/>
          </a:xfrm>
        </p:spPr>
        <p:txBody>
          <a:bodyPr lIns="0">
            <a:noAutofit/>
          </a:bodyPr>
          <a:lstStyle>
            <a:lvl1pPr marL="0" indent="0">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 name="Areas of Focus Heading"/>
          <p:cNvSpPr>
            <a:spLocks noGrp="1"/>
          </p:cNvSpPr>
          <p:nvPr>
            <p:ph type="body" sz="quarter" idx="46"/>
          </p:nvPr>
        </p:nvSpPr>
        <p:spPr>
          <a:xfrm>
            <a:off x="6374420" y="2863850"/>
            <a:ext cx="1549400" cy="114300"/>
          </a:xfrm>
        </p:spPr>
        <p:txBody>
          <a:bodyPr>
            <a:noAutofit/>
          </a:bodyPr>
          <a:lstStyle>
            <a:lvl1pPr marL="0" indent="0">
              <a:buNone/>
              <a:defRPr sz="1000" b="1">
                <a:solidFill>
                  <a:schemeClr val="accent1"/>
                </a:solidFill>
                <a:latin typeface="+mj-lt"/>
              </a:defRPr>
            </a:lvl1pPr>
          </a:lstStyle>
          <a:p>
            <a:pPr lvl="0"/>
            <a:endParaRPr lang="en-GB"/>
          </a:p>
        </p:txBody>
      </p:sp>
      <p:sp>
        <p:nvSpPr>
          <p:cNvPr id="8" name="Email"/>
          <p:cNvSpPr>
            <a:spLocks noGrp="1"/>
          </p:cNvSpPr>
          <p:nvPr>
            <p:ph type="body" sz="quarter" idx="13"/>
          </p:nvPr>
        </p:nvSpPr>
        <p:spPr>
          <a:xfrm>
            <a:off x="6376032" y="2620658"/>
            <a:ext cx="2504444" cy="247650"/>
          </a:xfrm>
        </p:spPr>
        <p:txBody>
          <a:bodyPr l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7" name="Phone No"/>
          <p:cNvSpPr>
            <a:spLocks noGrp="1"/>
          </p:cNvSpPr>
          <p:nvPr>
            <p:ph type="body" sz="quarter" idx="12"/>
          </p:nvPr>
        </p:nvSpPr>
        <p:spPr>
          <a:xfrm>
            <a:off x="6495903" y="2421341"/>
            <a:ext cx="2384572" cy="247650"/>
          </a:xfrm>
        </p:spPr>
        <p:txBody>
          <a:bodyPr lIns="0"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11" name="T"/>
          <p:cNvSpPr txBox="1"/>
          <p:nvPr userDrawn="1"/>
        </p:nvSpPr>
        <p:spPr>
          <a:xfrm>
            <a:off x="6392974" y="2421341"/>
            <a:ext cx="51296" cy="248400"/>
          </a:xfrm>
          <a:prstGeom prst="rect">
            <a:avLst/>
          </a:prstGeom>
          <a:noFill/>
        </p:spPr>
        <p:txBody>
          <a:bodyPr wrap="none" lIns="0" rIns="0" rtlCol="0" anchor="ctr" anchorCtr="0">
            <a:noAutofit/>
          </a:bodyPr>
          <a:lstStyle/>
          <a:p>
            <a:r>
              <a:rPr lang="en-GB" sz="900" b="1" dirty="0" smtClean="0">
                <a:solidFill>
                  <a:schemeClr val="accent6"/>
                </a:solidFill>
                <a:latin typeface="+mj-lt"/>
              </a:rPr>
              <a:t>T</a:t>
            </a:r>
            <a:endParaRPr lang="en-GB" sz="900" b="1" dirty="0">
              <a:solidFill>
                <a:schemeClr val="accent6"/>
              </a:solidFill>
              <a:latin typeface="+mj-lt"/>
            </a:endParaRPr>
          </a:p>
        </p:txBody>
      </p:sp>
      <p:sp>
        <p:nvSpPr>
          <p:cNvPr id="5" name="Lawyer Picture"/>
          <p:cNvSpPr>
            <a:spLocks noGrp="1" noChangeAspect="1"/>
          </p:cNvSpPr>
          <p:nvPr>
            <p:ph type="pic" sz="quarter" idx="11"/>
          </p:nvPr>
        </p:nvSpPr>
        <p:spPr>
          <a:xfrm>
            <a:off x="6367260" y="735227"/>
            <a:ext cx="1584000" cy="1585278"/>
          </a:xfrm>
        </p:spPr>
        <p:txBody>
          <a:bodyPr/>
          <a:lstStyle/>
          <a:p>
            <a:endParaRPr lang="en-GB" dirty="0"/>
          </a:p>
        </p:txBody>
      </p:sp>
      <p:sp>
        <p:nvSpPr>
          <p:cNvPr id="18" name="Biography Content"/>
          <p:cNvSpPr>
            <a:spLocks noGrp="1"/>
          </p:cNvSpPr>
          <p:nvPr>
            <p:ph sz="quarter" idx="44"/>
          </p:nvPr>
        </p:nvSpPr>
        <p:spPr>
          <a:xfrm>
            <a:off x="289165" y="1568450"/>
            <a:ext cx="5895975" cy="3365500"/>
          </a:xfrm>
        </p:spPr>
        <p:txBody>
          <a:bodyPr lIns="0" tIns="36000" rIns="0" bIns="36000">
            <a:noAutofit/>
          </a:bodyPr>
          <a:lstStyle>
            <a:lvl1pPr marL="0" indent="0">
              <a:lnSpc>
                <a:spcPct val="110000"/>
              </a:lnSpc>
              <a:spcAft>
                <a:spcPts val="300"/>
              </a:spcAft>
              <a:buNone/>
              <a:defRPr sz="1600">
                <a:solidFill>
                  <a:schemeClr val="accent6"/>
                </a:solidFill>
                <a:latin typeface="+mj-lt"/>
              </a:defRPr>
            </a:lvl1pPr>
            <a:lvl2pPr marL="5586" indent="0">
              <a:lnSpc>
                <a:spcPct val="110000"/>
              </a:lnSpc>
              <a:spcAft>
                <a:spcPts val="300"/>
              </a:spcAft>
              <a:buNone/>
              <a:defRPr sz="1200"/>
            </a:lvl2pPr>
            <a:lvl3pPr marL="179388" indent="-173038">
              <a:lnSpc>
                <a:spcPct val="110000"/>
              </a:lnSpc>
              <a:spcAft>
                <a:spcPts val="300"/>
              </a:spcAft>
              <a:defRPr sz="1200"/>
            </a:lvl3pPr>
            <a:lvl4pPr marL="358775" indent="-173038">
              <a:lnSpc>
                <a:spcPct val="110000"/>
              </a:lnSpc>
              <a:spcAft>
                <a:spcPts val="300"/>
              </a:spcAft>
              <a:defRPr sz="1200"/>
            </a:lvl4pPr>
            <a:lvl5pPr marL="538163" indent="-173038">
              <a:lnSpc>
                <a:spcPct val="110000"/>
              </a:lnSpc>
              <a:spcAft>
                <a:spcPts val="300"/>
              </a:spcAft>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6" name="Role Location"/>
          <p:cNvSpPr>
            <a:spLocks noGrp="1"/>
          </p:cNvSpPr>
          <p:nvPr>
            <p:ph type="body" sz="quarter" idx="17"/>
          </p:nvPr>
        </p:nvSpPr>
        <p:spPr>
          <a:xfrm>
            <a:off x="284163" y="1116855"/>
            <a:ext cx="5892350" cy="311150"/>
          </a:xfrm>
        </p:spPr>
        <p:txBody>
          <a:bodyPr>
            <a:noAutofit/>
          </a:bodyPr>
          <a:lstStyle>
            <a:lvl1pPr marL="0" indent="0">
              <a:buNone/>
              <a:defRPr sz="2000">
                <a:latin typeface="+mj-lt"/>
              </a:defRPr>
            </a:lvl1pPr>
          </a:lstStyle>
          <a:p>
            <a:pPr lvl="0"/>
            <a:r>
              <a:rPr lang="en-US" dirty="0" smtClean="0"/>
              <a:t>Click to edit Master text styles</a:t>
            </a:r>
          </a:p>
        </p:txBody>
      </p:sp>
      <p:sp>
        <p:nvSpPr>
          <p:cNvPr id="24" name="Lawyer Name"/>
          <p:cNvSpPr>
            <a:spLocks noGrp="1"/>
          </p:cNvSpPr>
          <p:nvPr>
            <p:ph type="body" sz="quarter" idx="16"/>
          </p:nvPr>
        </p:nvSpPr>
        <p:spPr>
          <a:xfrm>
            <a:off x="284164" y="735013"/>
            <a:ext cx="5892997" cy="446400"/>
          </a:xfrm>
        </p:spPr>
        <p:txBody>
          <a:bodyPr>
            <a:normAutofit/>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a:t>
            </a:r>
            <a:r>
              <a:rPr lang="en-US" smtClean="0"/>
              <a:t>text styles</a:t>
            </a:r>
            <a:endParaRPr lang="en-US" dirty="0" smtClean="0"/>
          </a:p>
        </p:txBody>
      </p:sp>
      <p:sp>
        <p:nvSpPr>
          <p:cNvPr id="2" name="Slide Title"/>
          <p:cNvSpPr>
            <a:spLocks noGrp="1"/>
          </p:cNvSpPr>
          <p:nvPr>
            <p:ph type="title"/>
          </p:nvPr>
        </p:nvSpPr>
        <p:spPr/>
        <p:txBody>
          <a:bodyPr/>
          <a:lstStyle/>
          <a:p>
            <a:r>
              <a:rPr lang="en-US" smtClean="0"/>
              <a:t>Click to edit Master title style</a:t>
            </a:r>
            <a:endParaRPr lang="en-GB"/>
          </a:p>
        </p:txBody>
      </p:sp>
      <p:sp>
        <p:nvSpPr>
          <p:cNvPr id="29" name="Social Media Heading"/>
          <p:cNvSpPr>
            <a:spLocks noGrp="1"/>
          </p:cNvSpPr>
          <p:nvPr>
            <p:ph type="body" sz="quarter" idx="48"/>
          </p:nvPr>
        </p:nvSpPr>
        <p:spPr>
          <a:xfrm>
            <a:off x="6383945" y="4470400"/>
            <a:ext cx="1549400" cy="114300"/>
          </a:xfrm>
        </p:spPr>
        <p:txBody>
          <a:bodyPr>
            <a:noAutofit/>
          </a:bodyPr>
          <a:lstStyle>
            <a:lvl1pPr marL="0" indent="0">
              <a:buNone/>
              <a:defRPr sz="1000" b="1">
                <a:solidFill>
                  <a:schemeClr val="accent1"/>
                </a:solidFill>
                <a:latin typeface="+mj-lt"/>
              </a:defRPr>
            </a:lvl1pPr>
          </a:lstStyle>
          <a:p>
            <a:pPr lvl="0"/>
            <a:endParaRPr lang="en-GB"/>
          </a:p>
        </p:txBody>
      </p:sp>
    </p:spTree>
    <p:extLst>
      <p:ext uri="{BB962C8B-B14F-4D97-AF65-F5344CB8AC3E}">
        <p14:creationId xmlns:p14="http://schemas.microsoft.com/office/powerpoint/2010/main" val="814891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ouble CV">
    <p:spTree>
      <p:nvGrpSpPr>
        <p:cNvPr id="1" name=""/>
        <p:cNvGrpSpPr/>
        <p:nvPr/>
      </p:nvGrpSpPr>
      <p:grpSpPr>
        <a:xfrm>
          <a:off x="0" y="0"/>
          <a:ext cx="0" cy="0"/>
          <a:chOff x="0" y="0"/>
          <a:chExt cx="0" cy="0"/>
        </a:xfrm>
      </p:grpSpPr>
      <p:sp>
        <p:nvSpPr>
          <p:cNvPr id="36"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35"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39"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1" name="Social Media Text 2"/>
          <p:cNvSpPr>
            <a:spLocks noGrp="1"/>
          </p:cNvSpPr>
          <p:nvPr>
            <p:ph type="body" sz="quarter" idx="47"/>
          </p:nvPr>
        </p:nvSpPr>
        <p:spPr>
          <a:xfrm>
            <a:off x="7172325" y="4181667"/>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3" name="Social Media  Heading 2"/>
          <p:cNvSpPr>
            <a:spLocks noGrp="1"/>
          </p:cNvSpPr>
          <p:nvPr>
            <p:ph type="body" sz="quarter" idx="58"/>
          </p:nvPr>
        </p:nvSpPr>
        <p:spPr>
          <a:xfrm>
            <a:off x="7187220" y="4032250"/>
            <a:ext cx="1549400" cy="114300"/>
          </a:xfrm>
        </p:spPr>
        <p:txBody>
          <a:bodyPr>
            <a:noAutofit/>
          </a:bodyPr>
          <a:lstStyle>
            <a:lvl1pPr marL="0" indent="0">
              <a:buNone/>
              <a:defRPr sz="1000" b="1">
                <a:solidFill>
                  <a:schemeClr val="accent1"/>
                </a:solidFill>
                <a:latin typeface="+mj-lt"/>
              </a:defRPr>
            </a:lvl1pPr>
          </a:lstStyle>
          <a:p>
            <a:pPr lvl="0"/>
            <a:endParaRPr lang="en-GB"/>
          </a:p>
        </p:txBody>
      </p:sp>
      <p:sp>
        <p:nvSpPr>
          <p:cNvPr id="69" name="Area of Focus Text 2"/>
          <p:cNvSpPr>
            <a:spLocks noGrp="1"/>
          </p:cNvSpPr>
          <p:nvPr>
            <p:ph type="body" sz="quarter" idx="53"/>
          </p:nvPr>
        </p:nvSpPr>
        <p:spPr>
          <a:xfrm>
            <a:off x="7172325" y="3311717"/>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2" name="Areas of Focus Heading 2"/>
          <p:cNvSpPr>
            <a:spLocks noGrp="1"/>
          </p:cNvSpPr>
          <p:nvPr>
            <p:ph type="body" sz="quarter" idx="57"/>
          </p:nvPr>
        </p:nvSpPr>
        <p:spPr>
          <a:xfrm>
            <a:off x="7180870" y="3173413"/>
            <a:ext cx="1549400" cy="114300"/>
          </a:xfrm>
        </p:spPr>
        <p:txBody>
          <a:bodyPr>
            <a:noAutofit/>
          </a:bodyPr>
          <a:lstStyle>
            <a:lvl1pPr marL="0" indent="0">
              <a:buNone/>
              <a:defRPr sz="1000" b="1">
                <a:solidFill>
                  <a:schemeClr val="accent1"/>
                </a:solidFill>
                <a:latin typeface="+mj-lt"/>
              </a:defRPr>
            </a:lvl1pPr>
          </a:lstStyle>
          <a:p>
            <a:pPr lvl="0"/>
            <a:endParaRPr lang="en-GB"/>
          </a:p>
        </p:txBody>
      </p:sp>
      <p:sp>
        <p:nvSpPr>
          <p:cNvPr id="71" name="Biography Text 2"/>
          <p:cNvSpPr>
            <a:spLocks noGrp="1"/>
          </p:cNvSpPr>
          <p:nvPr>
            <p:ph type="body" sz="quarter" idx="54"/>
          </p:nvPr>
        </p:nvSpPr>
        <p:spPr>
          <a:xfrm>
            <a:off x="284163" y="4081218"/>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lgn="l"/>
              </a:tabLst>
              <a:defRPr sz="1000"/>
            </a:lvl4pPr>
            <a:lvl5pPr marL="715963" indent="-180975">
              <a:lnSpc>
                <a:spcPct val="110000"/>
              </a:lnSpc>
              <a:spcAft>
                <a:spcPts val="300"/>
              </a:spcAft>
              <a:tabLst>
                <a:tab pos="361950" algn="l"/>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5" name="Email 2"/>
          <p:cNvSpPr>
            <a:spLocks noGrp="1"/>
          </p:cNvSpPr>
          <p:nvPr>
            <p:ph type="body" sz="quarter" idx="50"/>
          </p:nvPr>
        </p:nvSpPr>
        <p:spPr>
          <a:xfrm>
            <a:off x="1216800" y="3815078"/>
            <a:ext cx="3753251" cy="194060"/>
          </a:xfrm>
        </p:spPr>
        <p:txBody>
          <a:bodyPr lIns="0" r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64" name="Phone No 2"/>
          <p:cNvSpPr>
            <a:spLocks noGrp="1"/>
          </p:cNvSpPr>
          <p:nvPr>
            <p:ph type="body" sz="quarter" idx="49"/>
          </p:nvPr>
        </p:nvSpPr>
        <p:spPr>
          <a:xfrm>
            <a:off x="1332000" y="3655448"/>
            <a:ext cx="2270255" cy="124200"/>
          </a:xfrm>
        </p:spPr>
        <p:txBody>
          <a:bodyPr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66" name="T2"/>
          <p:cNvSpPr txBox="1"/>
          <p:nvPr userDrawn="1"/>
        </p:nvSpPr>
        <p:spPr>
          <a:xfrm>
            <a:off x="1216800" y="3593348"/>
            <a:ext cx="51296" cy="248400"/>
          </a:xfrm>
          <a:prstGeom prst="rect">
            <a:avLst/>
          </a:prstGeom>
          <a:noFill/>
        </p:spPr>
        <p:txBody>
          <a:bodyPr wrap="none" lIns="0" rIns="0" rtlCol="0" anchor="ctr" anchorCtr="0">
            <a:noAutofit/>
          </a:bodyPr>
          <a:lstStyle/>
          <a:p>
            <a:r>
              <a:rPr lang="en-GB" sz="1000" b="0" dirty="0" smtClean="0">
                <a:solidFill>
                  <a:schemeClr val="accent6"/>
                </a:solidFill>
                <a:latin typeface="+mj-lt"/>
              </a:rPr>
              <a:t>T</a:t>
            </a:r>
            <a:endParaRPr lang="en-GB" sz="1000" b="0" dirty="0">
              <a:solidFill>
                <a:schemeClr val="accent6"/>
              </a:solidFill>
              <a:latin typeface="+mj-lt"/>
            </a:endParaRPr>
          </a:p>
        </p:txBody>
      </p:sp>
      <p:sp>
        <p:nvSpPr>
          <p:cNvPr id="68" name="Role Location 2"/>
          <p:cNvSpPr>
            <a:spLocks noGrp="1"/>
          </p:cNvSpPr>
          <p:nvPr>
            <p:ph type="body" sz="quarter" idx="52"/>
          </p:nvPr>
        </p:nvSpPr>
        <p:spPr>
          <a:xfrm>
            <a:off x="1216800" y="3382903"/>
            <a:ext cx="5455522" cy="171173"/>
          </a:xfrm>
        </p:spPr>
        <p:txBody>
          <a:bodyPr lIns="0" rIns="0">
            <a:noAutofit/>
          </a:bodyPr>
          <a:lstStyle>
            <a:lvl1pPr marL="0" indent="0">
              <a:buNone/>
              <a:defRPr sz="1000" b="0">
                <a:latin typeface="+mj-lt"/>
              </a:defRPr>
            </a:lvl1pPr>
          </a:lstStyle>
          <a:p>
            <a:pPr lvl="0"/>
            <a:r>
              <a:rPr lang="en-US" smtClean="0"/>
              <a:t>Click to edit Master text styles</a:t>
            </a:r>
          </a:p>
        </p:txBody>
      </p:sp>
      <p:sp>
        <p:nvSpPr>
          <p:cNvPr id="67" name="Lawyer Name 2"/>
          <p:cNvSpPr>
            <a:spLocks noGrp="1"/>
          </p:cNvSpPr>
          <p:nvPr>
            <p:ph type="body" sz="quarter" idx="51"/>
          </p:nvPr>
        </p:nvSpPr>
        <p:spPr>
          <a:xfrm>
            <a:off x="1216800" y="3139188"/>
            <a:ext cx="5455522" cy="154230"/>
          </a:xfrm>
        </p:spPr>
        <p:txBody>
          <a:bodyPr lIns="0" rIns="0">
            <a:noAutofit/>
          </a:bodyPr>
          <a:lstStyle>
            <a:lvl1pPr marL="0" indent="0">
              <a:buNone/>
              <a:defRPr sz="1200" b="0">
                <a:latin typeface="+mj-lt"/>
              </a:defRPr>
            </a:lvl1pPr>
          </a:lstStyle>
          <a:p>
            <a:pPr lvl="0"/>
            <a:r>
              <a:rPr lang="en-US" smtClean="0"/>
              <a:t>Click to edit Master text styles</a:t>
            </a:r>
          </a:p>
        </p:txBody>
      </p:sp>
      <p:sp>
        <p:nvSpPr>
          <p:cNvPr id="63" name="Lawyer Picture 2"/>
          <p:cNvSpPr>
            <a:spLocks noGrp="1" noChangeAspect="1"/>
          </p:cNvSpPr>
          <p:nvPr>
            <p:ph type="pic" sz="quarter" idx="48"/>
          </p:nvPr>
        </p:nvSpPr>
        <p:spPr>
          <a:xfrm>
            <a:off x="284162" y="3156742"/>
            <a:ext cx="864000" cy="865394"/>
          </a:xfrm>
        </p:spPr>
        <p:txBody>
          <a:bodyPr>
            <a:noAutofit/>
          </a:bodyPr>
          <a:lstStyle>
            <a:lvl1pPr>
              <a:defRPr sz="1000"/>
            </a:lvl1pPr>
          </a:lstStyle>
          <a:p>
            <a:endParaRPr lang="en-GB" dirty="0"/>
          </a:p>
        </p:txBody>
      </p:sp>
      <p:cxnSp>
        <p:nvCxnSpPr>
          <p:cNvPr id="60" name="Line between Bios"/>
          <p:cNvCxnSpPr/>
          <p:nvPr userDrawn="1"/>
        </p:nvCxnSpPr>
        <p:spPr>
          <a:xfrm flipH="1">
            <a:off x="288000" y="3072981"/>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ocial Media Text 1"/>
          <p:cNvSpPr>
            <a:spLocks noGrp="1"/>
          </p:cNvSpPr>
          <p:nvPr>
            <p:ph type="body" sz="quarter" idx="14"/>
          </p:nvPr>
        </p:nvSpPr>
        <p:spPr>
          <a:xfrm>
            <a:off x="7172325" y="2214846"/>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1" name="Social Media Heading 1"/>
          <p:cNvSpPr>
            <a:spLocks noGrp="1"/>
          </p:cNvSpPr>
          <p:nvPr>
            <p:ph type="body" sz="quarter" idx="56"/>
          </p:nvPr>
        </p:nvSpPr>
        <p:spPr>
          <a:xfrm>
            <a:off x="7188227" y="2076450"/>
            <a:ext cx="1549400" cy="114300"/>
          </a:xfrm>
        </p:spPr>
        <p:txBody>
          <a:bodyPr>
            <a:noAutofit/>
          </a:bodyPr>
          <a:lstStyle>
            <a:lvl1pPr marL="0" indent="0">
              <a:buNone/>
              <a:defRPr sz="1000" b="1">
                <a:solidFill>
                  <a:schemeClr val="accent1"/>
                </a:solidFill>
                <a:latin typeface="+mj-lt"/>
              </a:defRPr>
            </a:lvl1pPr>
          </a:lstStyle>
          <a:p>
            <a:pPr lvl="0"/>
            <a:endParaRPr lang="en-GB"/>
          </a:p>
        </p:txBody>
      </p:sp>
      <p:sp>
        <p:nvSpPr>
          <p:cNvPr id="37" name="Area of Focus Text 1"/>
          <p:cNvSpPr>
            <a:spLocks noGrp="1"/>
          </p:cNvSpPr>
          <p:nvPr>
            <p:ph type="body" sz="quarter" idx="45"/>
          </p:nvPr>
        </p:nvSpPr>
        <p:spPr>
          <a:xfrm>
            <a:off x="7172325" y="1344896"/>
            <a:ext cx="1695450" cy="769501"/>
          </a:xfrm>
        </p:spPr>
        <p:txBody>
          <a:bodyPr lIns="0" rIns="0">
            <a:noAutofit/>
          </a:bodyPr>
          <a:lstStyle>
            <a:lvl1pPr marL="0" indent="0">
              <a:lnSpc>
                <a:spcPct val="110000"/>
              </a:lnSpc>
              <a:spcAft>
                <a:spcPts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40" name="Areas of Focus Heading 1"/>
          <p:cNvSpPr>
            <a:spLocks noGrp="1"/>
          </p:cNvSpPr>
          <p:nvPr>
            <p:ph type="body" sz="quarter" idx="55"/>
          </p:nvPr>
        </p:nvSpPr>
        <p:spPr>
          <a:xfrm>
            <a:off x="7188227" y="1185863"/>
            <a:ext cx="1549400" cy="114300"/>
          </a:xfrm>
        </p:spPr>
        <p:txBody>
          <a:bodyPr>
            <a:noAutofit/>
          </a:bodyPr>
          <a:lstStyle>
            <a:lvl1pPr marL="0" indent="0">
              <a:buNone/>
              <a:defRPr sz="1000" b="1">
                <a:solidFill>
                  <a:schemeClr val="accent1"/>
                </a:solidFill>
                <a:latin typeface="+mj-lt"/>
              </a:defRPr>
            </a:lvl1pPr>
          </a:lstStyle>
          <a:p>
            <a:pPr lvl="0"/>
            <a:endParaRPr lang="en-GB"/>
          </a:p>
        </p:txBody>
      </p:sp>
      <p:sp>
        <p:nvSpPr>
          <p:cNvPr id="5" name="Biography Text 1"/>
          <p:cNvSpPr>
            <a:spLocks noGrp="1"/>
          </p:cNvSpPr>
          <p:nvPr>
            <p:ph type="body" sz="quarter" idx="46"/>
          </p:nvPr>
        </p:nvSpPr>
        <p:spPr>
          <a:xfrm>
            <a:off x="284163" y="2114397"/>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lgn="l"/>
              </a:tabLst>
              <a:defRPr sz="1000"/>
            </a:lvl4pPr>
            <a:lvl5pPr marL="715963" indent="-180975">
              <a:lnSpc>
                <a:spcPct val="110000"/>
              </a:lnSpc>
              <a:spcAft>
                <a:spcPts val="300"/>
              </a:spcAft>
              <a:tabLst>
                <a:tab pos="361950" algn="l"/>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0" name="Email 1"/>
          <p:cNvSpPr>
            <a:spLocks noGrp="1"/>
          </p:cNvSpPr>
          <p:nvPr>
            <p:ph type="body" sz="quarter" idx="13"/>
          </p:nvPr>
        </p:nvSpPr>
        <p:spPr>
          <a:xfrm>
            <a:off x="1216800" y="1848257"/>
            <a:ext cx="3753251" cy="194060"/>
          </a:xfrm>
        </p:spPr>
        <p:txBody>
          <a:bodyPr lIns="0" rIns="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29" name="Phone No 1"/>
          <p:cNvSpPr>
            <a:spLocks noGrp="1"/>
          </p:cNvSpPr>
          <p:nvPr>
            <p:ph type="body" sz="quarter" idx="12"/>
          </p:nvPr>
        </p:nvSpPr>
        <p:spPr>
          <a:xfrm>
            <a:off x="1332000" y="1688627"/>
            <a:ext cx="2270255" cy="124200"/>
          </a:xfrm>
        </p:spPr>
        <p:txBody>
          <a:bodyPr anchor="ctr" anchorCtr="0">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smtClean="0"/>
              <a:t>Click to edit Master text styles</a:t>
            </a:r>
          </a:p>
        </p:txBody>
      </p:sp>
      <p:sp>
        <p:nvSpPr>
          <p:cNvPr id="31" name="T1"/>
          <p:cNvSpPr txBox="1"/>
          <p:nvPr userDrawn="1"/>
        </p:nvSpPr>
        <p:spPr>
          <a:xfrm>
            <a:off x="1216800" y="1626527"/>
            <a:ext cx="51296" cy="248400"/>
          </a:xfrm>
          <a:prstGeom prst="rect">
            <a:avLst/>
          </a:prstGeom>
          <a:noFill/>
        </p:spPr>
        <p:txBody>
          <a:bodyPr wrap="none" lIns="0" rIns="0" rtlCol="0" anchor="ctr" anchorCtr="0">
            <a:noAutofit/>
          </a:bodyPr>
          <a:lstStyle/>
          <a:p>
            <a:r>
              <a:rPr lang="en-GB" sz="1000" b="0" dirty="0" smtClean="0">
                <a:solidFill>
                  <a:schemeClr val="accent6"/>
                </a:solidFill>
                <a:latin typeface="+mj-lt"/>
              </a:rPr>
              <a:t>T</a:t>
            </a:r>
            <a:endParaRPr lang="en-GB" sz="1000" b="0" dirty="0">
              <a:solidFill>
                <a:schemeClr val="accent6"/>
              </a:solidFill>
              <a:latin typeface="+mj-lt"/>
            </a:endParaRPr>
          </a:p>
        </p:txBody>
      </p:sp>
      <p:sp>
        <p:nvSpPr>
          <p:cNvPr id="33" name="Role Location 1"/>
          <p:cNvSpPr>
            <a:spLocks noGrp="1"/>
          </p:cNvSpPr>
          <p:nvPr>
            <p:ph type="body" sz="quarter" idx="19"/>
          </p:nvPr>
        </p:nvSpPr>
        <p:spPr>
          <a:xfrm>
            <a:off x="1216800" y="1416082"/>
            <a:ext cx="5455522" cy="171173"/>
          </a:xfrm>
        </p:spPr>
        <p:txBody>
          <a:bodyPr lIns="0" rIns="0">
            <a:noAutofit/>
          </a:bodyPr>
          <a:lstStyle>
            <a:lvl1pPr marL="0" indent="0">
              <a:buNone/>
              <a:defRPr sz="1000" b="0">
                <a:latin typeface="+mj-lt"/>
              </a:defRPr>
            </a:lvl1pPr>
          </a:lstStyle>
          <a:p>
            <a:pPr lvl="0"/>
            <a:r>
              <a:rPr lang="en-US" smtClean="0"/>
              <a:t>Click to edit Master text styles</a:t>
            </a:r>
          </a:p>
        </p:txBody>
      </p:sp>
      <p:sp>
        <p:nvSpPr>
          <p:cNvPr id="32" name="Lawyer Name 1"/>
          <p:cNvSpPr>
            <a:spLocks noGrp="1"/>
          </p:cNvSpPr>
          <p:nvPr>
            <p:ph type="body" sz="quarter" idx="17"/>
          </p:nvPr>
        </p:nvSpPr>
        <p:spPr>
          <a:xfrm>
            <a:off x="1216800" y="1172367"/>
            <a:ext cx="5455522" cy="154230"/>
          </a:xfrm>
        </p:spPr>
        <p:txBody>
          <a:bodyPr lIns="0" rIns="0">
            <a:noAutofit/>
          </a:bodyPr>
          <a:lstStyle>
            <a:lvl1pPr marL="0" indent="0">
              <a:buNone/>
              <a:defRPr sz="1200" b="0">
                <a:latin typeface="+mj-lt"/>
              </a:defRPr>
            </a:lvl1pPr>
          </a:lstStyle>
          <a:p>
            <a:pPr lvl="0"/>
            <a:r>
              <a:rPr lang="en-US" smtClean="0"/>
              <a:t>Click to edit Master text styles</a:t>
            </a:r>
          </a:p>
        </p:txBody>
      </p:sp>
      <p:sp>
        <p:nvSpPr>
          <p:cNvPr id="28" name="Lawyer Picture 1"/>
          <p:cNvSpPr>
            <a:spLocks noGrp="1" noChangeAspect="1"/>
          </p:cNvSpPr>
          <p:nvPr>
            <p:ph type="pic" sz="quarter" idx="11"/>
          </p:nvPr>
        </p:nvSpPr>
        <p:spPr>
          <a:xfrm>
            <a:off x="284162" y="1189921"/>
            <a:ext cx="864000" cy="865394"/>
          </a:xfrm>
        </p:spPr>
        <p:txBody>
          <a:bodyPr>
            <a:noAutofit/>
          </a:bodyPr>
          <a:lstStyle>
            <a:lvl1pPr>
              <a:defRPr sz="1000"/>
            </a:lvl1pPr>
          </a:lstStyle>
          <a:p>
            <a:endParaRPr lang="en-GB" dirty="0"/>
          </a:p>
        </p:txBody>
      </p:sp>
      <p:sp>
        <p:nvSpPr>
          <p:cNvPr id="26" name="Slide Subtitle"/>
          <p:cNvSpPr>
            <a:spLocks noGrp="1"/>
          </p:cNvSpPr>
          <p:nvPr>
            <p:ph type="body" sz="quarter" idx="16"/>
          </p:nvPr>
        </p:nvSpPr>
        <p:spPr>
          <a:xfrm>
            <a:off x="284164" y="735013"/>
            <a:ext cx="5892997" cy="446400"/>
          </a:xfrm>
        </p:spPr>
        <p:txBody>
          <a:bodyPr>
            <a:normAutofit/>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text styles</a:t>
            </a:r>
          </a:p>
        </p:txBody>
      </p:sp>
      <p:sp>
        <p:nvSpPr>
          <p:cNvPr id="34" name="Slide Title"/>
          <p:cNvSpPr>
            <a:spLocks noGrp="1"/>
          </p:cNvSpPr>
          <p:nvPr>
            <p:ph type="title"/>
          </p:nvPr>
        </p:nvSpPr>
        <p:spPr>
          <a:xfrm>
            <a:off x="288000" y="288000"/>
            <a:ext cx="8568000" cy="446400"/>
          </a:xfrm>
        </p:spPr>
        <p:txBody>
          <a:bodyPr/>
          <a:lstStyle/>
          <a:p>
            <a:r>
              <a:rPr lang="en-US" smtClean="0"/>
              <a:t>Click to edit Master title style</a:t>
            </a:r>
            <a:endParaRPr lang="en-GB"/>
          </a:p>
        </p:txBody>
      </p:sp>
    </p:spTree>
    <p:extLst>
      <p:ext uri="{BB962C8B-B14F-4D97-AF65-F5344CB8AC3E}">
        <p14:creationId xmlns:p14="http://schemas.microsoft.com/office/powerpoint/2010/main" val="2840104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ual column offset left">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338262"/>
            <a:ext cx="5615668"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Left Small"/>
          <p:cNvSpPr>
            <a:spLocks noGrp="1"/>
          </p:cNvSpPr>
          <p:nvPr>
            <p:ph sz="quarter" idx="12"/>
          </p:nvPr>
        </p:nvSpPr>
        <p:spPr>
          <a:xfrm>
            <a:off x="288000" y="1338262"/>
            <a:ext cx="2664000" cy="35639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99917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8"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11" y="0"/>
            <a:ext cx="9134977" cy="5143500"/>
          </a:xfrm>
          <a:prstGeom prst="rect">
            <a:avLst/>
          </a:prstGeom>
        </p:spPr>
      </p:pic>
      <p:sp>
        <p:nvSpPr>
          <p:cNvPr id="10" name="Cobranding Logo"/>
          <p:cNvSpPr>
            <a:spLocks noGrp="1"/>
          </p:cNvSpPr>
          <p:nvPr>
            <p:ph type="pic" sz="quarter" idx="12" hasCustomPrompt="1"/>
          </p:nvPr>
        </p:nvSpPr>
        <p:spPr>
          <a:xfrm>
            <a:off x="577850" y="1785938"/>
            <a:ext cx="2466975" cy="1216025"/>
          </a:xfrm>
        </p:spPr>
        <p:txBody>
          <a:bodyPr/>
          <a:lstStyle>
            <a:lvl1pPr marL="0" indent="0">
              <a:buFontTx/>
              <a:buNone/>
              <a:defRPr/>
            </a:lvl1pPr>
          </a:lstStyle>
          <a:p>
            <a:r>
              <a:rPr lang="en-GB" dirty="0" smtClean="0"/>
              <a:t>Cobranding</a:t>
            </a:r>
            <a:endParaRPr lang="en-GB" dirty="0"/>
          </a:p>
        </p:txBody>
      </p:sp>
      <p:sp>
        <p:nvSpPr>
          <p:cNvPr id="9" name="OurLogo"/>
          <p:cNvSpPr>
            <a:spLocks noGrp="1" noChangeAspect="1"/>
          </p:cNvSpPr>
          <p:nvPr>
            <p:ph type="pic" sz="quarter" idx="13"/>
          </p:nvPr>
        </p:nvSpPr>
        <p:spPr>
          <a:xfrm>
            <a:off x="576000" y="576000"/>
            <a:ext cx="828000" cy="828000"/>
          </a:xfrm>
        </p:spPr>
        <p:txBody>
          <a:bodyPr/>
          <a:lstStyle>
            <a:lvl1pPr marL="0" indent="0">
              <a:buNone/>
              <a:defRPr/>
            </a:lvl1pPr>
          </a:lstStyle>
          <a:p>
            <a:endParaRPr lang="en-GB" dirty="0"/>
          </a:p>
        </p:txBody>
      </p:sp>
      <p:sp>
        <p:nvSpPr>
          <p:cNvPr id="13" name="Cover Additional Title"/>
          <p:cNvSpPr>
            <a:spLocks noGrp="1"/>
          </p:cNvSpPr>
          <p:nvPr>
            <p:ph type="body" sz="quarter" idx="11"/>
          </p:nvPr>
        </p:nvSpPr>
        <p:spPr>
          <a:xfrm>
            <a:off x="575999" y="4082725"/>
            <a:ext cx="5040000" cy="686125"/>
          </a:xfrm>
        </p:spPr>
        <p:txBody>
          <a:bodyPr>
            <a:normAutofit/>
          </a:bodyPr>
          <a:lstStyle>
            <a:lvl1pPr marL="0" indent="0" algn="l">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dirty="0" smtClean="0"/>
              <a:t>Click to edit Master text styles</a:t>
            </a:r>
          </a:p>
        </p:txBody>
      </p:sp>
      <p:sp>
        <p:nvSpPr>
          <p:cNvPr id="12" name="Cover Subtitle"/>
          <p:cNvSpPr>
            <a:spLocks noGrp="1"/>
          </p:cNvSpPr>
          <p:nvPr>
            <p:ph type="body" sz="quarter" idx="10"/>
          </p:nvPr>
        </p:nvSpPr>
        <p:spPr>
          <a:xfrm>
            <a:off x="575999" y="3646479"/>
            <a:ext cx="5040000" cy="430213"/>
          </a:xfrm>
        </p:spPr>
        <p:txBody>
          <a:bodyPr>
            <a:noAutofit/>
          </a:bodyPr>
          <a:lstStyle>
            <a:lvl1pPr marL="0" indent="0">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dirty="0" smtClean="0"/>
              <a:t>Click to edit Master text styles</a:t>
            </a:r>
          </a:p>
        </p:txBody>
      </p:sp>
      <p:sp>
        <p:nvSpPr>
          <p:cNvPr id="11" name="Cover Title"/>
          <p:cNvSpPr>
            <a:spLocks noGrp="1"/>
          </p:cNvSpPr>
          <p:nvPr>
            <p:ph type="title"/>
          </p:nvPr>
        </p:nvSpPr>
        <p:spPr>
          <a:xfrm>
            <a:off x="576000" y="3199302"/>
            <a:ext cx="6389950" cy="446400"/>
          </a:xfrm>
        </p:spPr>
        <p:txBody>
          <a:bodyPr anchor="b" anchorCtr="0">
            <a:noAutofit/>
          </a:bodyPr>
          <a:lstStyle>
            <a:lvl1pPr>
              <a:defRPr sz="3200"/>
            </a:lvl1pPr>
          </a:lstStyle>
          <a:p>
            <a:r>
              <a:rPr lang="en-US" dirty="0" smtClean="0"/>
              <a:t>Click to edit Master title style</a:t>
            </a:r>
            <a:endParaRPr lang="en-GB" dirty="0"/>
          </a:p>
        </p:txBody>
      </p:sp>
    </p:spTree>
    <p:extLst>
      <p:ext uri="{BB962C8B-B14F-4D97-AF65-F5344CB8AC3E}">
        <p14:creationId xmlns:p14="http://schemas.microsoft.com/office/powerpoint/2010/main" val="320620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ual column offset left comparison">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705970"/>
            <a:ext cx="5615668" cy="3196230"/>
          </a:xfrm>
        </p:spPr>
        <p:txBody>
          <a:bodyPr/>
          <a:lstStyle>
            <a:lvl1pPr>
              <a:defRPr sz="2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Column Title Right Large"/>
          <p:cNvSpPr>
            <a:spLocks noGrp="1"/>
          </p:cNvSpPr>
          <p:nvPr>
            <p:ph type="body" sz="quarter" idx="17"/>
          </p:nvPr>
        </p:nvSpPr>
        <p:spPr>
          <a:xfrm>
            <a:off x="3240332" y="1338262"/>
            <a:ext cx="5615668" cy="360000"/>
          </a:xfrm>
        </p:spPr>
        <p:txBody>
          <a:bodyPr anchor="ctr" anchorCtr="0">
            <a:noAutofit/>
          </a:bodyPr>
          <a:lstStyle>
            <a:lvl1pPr marL="0" indent="0" algn="l" rtl="0">
              <a:buNone/>
              <a:defRPr sz="2200">
                <a:solidFill>
                  <a:schemeClr val="accent1"/>
                </a:solidFill>
                <a:latin typeface="+mj-lt"/>
              </a:defRPr>
            </a:lvl1pPr>
          </a:lstStyle>
          <a:p>
            <a:pPr lvl="0"/>
            <a:r>
              <a:rPr lang="en-US" dirty="0" smtClean="0"/>
              <a:t>Click to edit Master text styles</a:t>
            </a:r>
          </a:p>
        </p:txBody>
      </p:sp>
      <p:sp>
        <p:nvSpPr>
          <p:cNvPr id="6" name="Content Left Small"/>
          <p:cNvSpPr>
            <a:spLocks noGrp="1"/>
          </p:cNvSpPr>
          <p:nvPr>
            <p:ph sz="quarter" idx="12"/>
          </p:nvPr>
        </p:nvSpPr>
        <p:spPr>
          <a:xfrm>
            <a:off x="288000" y="1705970"/>
            <a:ext cx="2664000" cy="3196230"/>
          </a:xfrm>
        </p:spPr>
        <p:txBody>
          <a:bodyPr/>
          <a:lstStyle>
            <a:lvl1pPr>
              <a:defRPr sz="2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lumn Title Left Small"/>
          <p:cNvSpPr>
            <a:spLocks noGrp="1"/>
          </p:cNvSpPr>
          <p:nvPr>
            <p:ph type="body" sz="quarter" idx="15"/>
          </p:nvPr>
        </p:nvSpPr>
        <p:spPr>
          <a:xfrm>
            <a:off x="288000" y="1338262"/>
            <a:ext cx="2664000" cy="360000"/>
          </a:xfrm>
        </p:spPr>
        <p:txBody>
          <a:bodyPr anchor="ctr" anchorCtr="0">
            <a:noAutofit/>
          </a:bodyPr>
          <a:lstStyle>
            <a:lvl1pPr marL="0" indent="0" algn="l" rtl="0">
              <a:buNone/>
              <a:defRPr sz="2200">
                <a:solidFill>
                  <a:schemeClr val="accent1"/>
                </a:solidFill>
                <a:latin typeface="+mj-lt"/>
              </a:defRPr>
            </a:lvl1pPr>
          </a:lstStyle>
          <a:p>
            <a:pPr lvl="0"/>
            <a:r>
              <a:rPr lang="en-US" dirty="0"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7757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ual column offset right">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338262"/>
            <a:ext cx="2664000" cy="356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2" name="Content Left Large"/>
          <p:cNvSpPr>
            <a:spLocks noGrp="1"/>
          </p:cNvSpPr>
          <p:nvPr>
            <p:ph sz="quarter" idx="16"/>
          </p:nvPr>
        </p:nvSpPr>
        <p:spPr>
          <a:xfrm>
            <a:off x="288000" y="1338262"/>
            <a:ext cx="5616332" cy="35639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02514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ual column offset right comparison">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705970"/>
            <a:ext cx="2664000" cy="3196230"/>
          </a:xfrm>
        </p:spPr>
        <p:txBody>
          <a:bodyPr/>
          <a:lstStyle>
            <a:lvl1pPr>
              <a:defRPr sz="1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5" name="Column Title Right Small"/>
          <p:cNvSpPr>
            <a:spLocks noGrp="1"/>
          </p:cNvSpPr>
          <p:nvPr>
            <p:ph type="body" sz="quarter" idx="19"/>
          </p:nvPr>
        </p:nvSpPr>
        <p:spPr>
          <a:xfrm>
            <a:off x="6192663" y="1338262"/>
            <a:ext cx="2664000" cy="360000"/>
          </a:xfrm>
        </p:spPr>
        <p:txBody>
          <a:bodyPr anchor="ctr" anchorCtr="0">
            <a:noAutofit/>
          </a:bodyPr>
          <a:lstStyle>
            <a:lvl1pPr marL="0" indent="0" algn="l" rtl="0">
              <a:buNone/>
              <a:defRPr sz="2200">
                <a:solidFill>
                  <a:schemeClr val="accent1"/>
                </a:solidFill>
                <a:latin typeface="+mj-lt"/>
              </a:defRPr>
            </a:lvl1pPr>
          </a:lstStyle>
          <a:p>
            <a:pPr lvl="0"/>
            <a:r>
              <a:rPr lang="en-US" dirty="0" smtClean="0"/>
              <a:t>Click to edit Master text styles</a:t>
            </a:r>
          </a:p>
        </p:txBody>
      </p:sp>
      <p:sp>
        <p:nvSpPr>
          <p:cNvPr id="12" name="Content Left Large"/>
          <p:cNvSpPr>
            <a:spLocks noGrp="1"/>
          </p:cNvSpPr>
          <p:nvPr>
            <p:ph sz="quarter" idx="16"/>
          </p:nvPr>
        </p:nvSpPr>
        <p:spPr>
          <a:xfrm>
            <a:off x="288000" y="1705970"/>
            <a:ext cx="5616332" cy="3196230"/>
          </a:xfrm>
        </p:spPr>
        <p:txBody>
          <a:bodyPr/>
          <a:lstStyle>
            <a:lvl1pPr>
              <a:defRPr sz="1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Column Title Left Large"/>
          <p:cNvSpPr>
            <a:spLocks noGrp="1"/>
          </p:cNvSpPr>
          <p:nvPr>
            <p:ph type="body" sz="quarter" idx="17"/>
          </p:nvPr>
        </p:nvSpPr>
        <p:spPr>
          <a:xfrm>
            <a:off x="288000" y="1338262"/>
            <a:ext cx="5616332" cy="360000"/>
          </a:xfrm>
        </p:spPr>
        <p:txBody>
          <a:bodyPr anchor="ctr" anchorCtr="0">
            <a:noAutofit/>
          </a:bodyPr>
          <a:lstStyle>
            <a:lvl1pPr marL="0" indent="0" algn="l" rtl="0">
              <a:buNone/>
              <a:defRPr sz="2200">
                <a:solidFill>
                  <a:schemeClr val="accent1"/>
                </a:solidFill>
                <a:latin typeface="+mj-lt"/>
              </a:defRPr>
            </a:lvl1pPr>
          </a:lstStyle>
          <a:p>
            <a:pPr lvl="0"/>
            <a:r>
              <a:rPr lang="en-US" dirty="0" smtClean="0"/>
              <a:t>Click to edit Master text styles</a:t>
            </a:r>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0113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divider - box top lef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498367" y="989945"/>
            <a:ext cx="2814175" cy="660400"/>
          </a:xfrm>
        </p:spPr>
        <p:txBody>
          <a:bodyPr/>
          <a:lstStyle>
            <a:lvl1pPr marL="0" indent="0">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498366" y="505884"/>
            <a:ext cx="3149685" cy="446400"/>
          </a:xfrm>
        </p:spPr>
        <p:txBody>
          <a:bodyPr/>
          <a:lstStyle>
            <a:lvl1pP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1154422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 box top righ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5932087" y="1412657"/>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5934974" y="857297"/>
            <a:ext cx="2811288"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11148874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divider - box bottom left">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393929" y="4069593"/>
            <a:ext cx="2814175" cy="660400"/>
          </a:xfrm>
        </p:spPr>
        <p:txBody>
          <a:bodyPr/>
          <a:lstStyle>
            <a:lvl1pPr marL="0" indent="0" algn="l">
              <a:buNone/>
              <a:defRPr>
                <a:solidFill>
                  <a:schemeClr val="bg1"/>
                </a:solidFill>
                <a:latin typeface="+mj-lt"/>
              </a:defRPr>
            </a:lvl1pPr>
          </a:lstStyle>
          <a:p>
            <a:pPr lvl="0"/>
            <a:r>
              <a:rPr lang="en-US" smtClean="0"/>
              <a:t>Click to edit Master text styles</a:t>
            </a:r>
          </a:p>
        </p:txBody>
      </p:sp>
      <p:sp>
        <p:nvSpPr>
          <p:cNvPr id="2" name="Section Divider Title"/>
          <p:cNvSpPr>
            <a:spLocks noGrp="1"/>
          </p:cNvSpPr>
          <p:nvPr>
            <p:ph type="title"/>
          </p:nvPr>
        </p:nvSpPr>
        <p:spPr>
          <a:xfrm>
            <a:off x="396816" y="3514233"/>
            <a:ext cx="2811288" cy="446400"/>
          </a:xfrm>
        </p:spPr>
        <p:txBody>
          <a:bodyPr/>
          <a:lstStyle>
            <a:lvl1pPr algn="l">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5643321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divider - box bottom right">
    <p:spTree>
      <p:nvGrpSpPr>
        <p:cNvPr id="1" name=""/>
        <p:cNvGrpSpPr/>
        <p:nvPr/>
      </p:nvGrpSpPr>
      <p:grpSpPr>
        <a:xfrm>
          <a:off x="0" y="0"/>
          <a:ext cx="0" cy="0"/>
          <a:chOff x="0" y="0"/>
          <a:chExt cx="0" cy="0"/>
        </a:xfrm>
      </p:grpSpPr>
      <p:sp>
        <p:nvSpPr>
          <p:cNvPr id="6" name="Section Divider Text"/>
          <p:cNvSpPr>
            <a:spLocks noGrp="1"/>
          </p:cNvSpPr>
          <p:nvPr>
            <p:ph type="body" sz="quarter" idx="11"/>
          </p:nvPr>
        </p:nvSpPr>
        <p:spPr>
          <a:xfrm>
            <a:off x="5932087" y="3543381"/>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5" name="Section Divider Title"/>
          <p:cNvSpPr>
            <a:spLocks noGrp="1"/>
          </p:cNvSpPr>
          <p:nvPr>
            <p:ph type="title"/>
          </p:nvPr>
        </p:nvSpPr>
        <p:spPr>
          <a:xfrm>
            <a:off x="5934974" y="2988021"/>
            <a:ext cx="2811288"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25686199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divider - box mid top">
    <p:spTree>
      <p:nvGrpSpPr>
        <p:cNvPr id="1" name=""/>
        <p:cNvGrpSpPr/>
        <p:nvPr/>
      </p:nvGrpSpPr>
      <p:grpSpPr>
        <a:xfrm>
          <a:off x="0" y="0"/>
          <a:ext cx="0" cy="0"/>
          <a:chOff x="0" y="0"/>
          <a:chExt cx="0" cy="0"/>
        </a:xfrm>
      </p:grpSpPr>
      <p:sp>
        <p:nvSpPr>
          <p:cNvPr id="10" name="Section Divider Text"/>
          <p:cNvSpPr>
            <a:spLocks noGrp="1"/>
          </p:cNvSpPr>
          <p:nvPr>
            <p:ph type="body" sz="quarter" idx="11"/>
          </p:nvPr>
        </p:nvSpPr>
        <p:spPr>
          <a:xfrm>
            <a:off x="1696517" y="938204"/>
            <a:ext cx="2814175" cy="660400"/>
          </a:xfrm>
        </p:spPr>
        <p:txBody>
          <a:bodyPr/>
          <a:lstStyle>
            <a:lvl1pPr marL="0" indent="0" algn="r">
              <a:buNone/>
              <a:defRPr>
                <a:solidFill>
                  <a:schemeClr val="bg1"/>
                </a:solidFill>
                <a:latin typeface="+mj-lt"/>
              </a:defRPr>
            </a:lvl1pPr>
          </a:lstStyle>
          <a:p>
            <a:pPr lvl="0"/>
            <a:r>
              <a:rPr lang="en-US" smtClean="0"/>
              <a:t>Click to edit Master text styles</a:t>
            </a:r>
          </a:p>
        </p:txBody>
      </p:sp>
      <p:sp>
        <p:nvSpPr>
          <p:cNvPr id="2" name="Section DividerTitle"/>
          <p:cNvSpPr>
            <a:spLocks noGrp="1"/>
          </p:cNvSpPr>
          <p:nvPr>
            <p:ph type="title"/>
          </p:nvPr>
        </p:nvSpPr>
        <p:spPr>
          <a:xfrm>
            <a:off x="431321" y="382844"/>
            <a:ext cx="4079371" cy="446400"/>
          </a:xfrm>
        </p:spPr>
        <p:txBody>
          <a:bodyPr/>
          <a:lstStyle>
            <a:lvl1pPr algn="r">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28901200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ubsection 1">
    <p:spTree>
      <p:nvGrpSpPr>
        <p:cNvPr id="1" name=""/>
        <p:cNvGrpSpPr/>
        <p:nvPr/>
      </p:nvGrpSpPr>
      <p:grpSpPr>
        <a:xfrm>
          <a:off x="0" y="0"/>
          <a:ext cx="0" cy="0"/>
          <a:chOff x="0" y="0"/>
          <a:chExt cx="0" cy="0"/>
        </a:xfrm>
      </p:grpSpPr>
      <p:sp>
        <p:nvSpPr>
          <p:cNvPr id="10" name="Subsection Divider Text"/>
          <p:cNvSpPr>
            <a:spLocks noGrp="1"/>
          </p:cNvSpPr>
          <p:nvPr>
            <p:ph type="body" sz="quarter" idx="11"/>
          </p:nvPr>
        </p:nvSpPr>
        <p:spPr>
          <a:xfrm>
            <a:off x="431321" y="938204"/>
            <a:ext cx="8384875" cy="1804996"/>
          </a:xfrm>
        </p:spPr>
        <p:txBody>
          <a:bodyPr/>
          <a:lstStyle>
            <a:lvl1pPr marL="0" indent="0" algn="l">
              <a:buNone/>
              <a:defRPr>
                <a:solidFill>
                  <a:schemeClr val="bg1"/>
                </a:solidFill>
                <a:latin typeface="+mj-lt"/>
              </a:defRPr>
            </a:lvl1pPr>
          </a:lstStyle>
          <a:p>
            <a:pPr lvl="0"/>
            <a:r>
              <a:rPr lang="en-US" smtClean="0"/>
              <a:t>Click to edit Master text styles</a:t>
            </a:r>
          </a:p>
        </p:txBody>
      </p:sp>
      <p:sp>
        <p:nvSpPr>
          <p:cNvPr id="2" name="Subsection Divider Title"/>
          <p:cNvSpPr>
            <a:spLocks noGrp="1"/>
          </p:cNvSpPr>
          <p:nvPr>
            <p:ph type="title"/>
          </p:nvPr>
        </p:nvSpPr>
        <p:spPr>
          <a:xfrm>
            <a:off x="431321" y="382844"/>
            <a:ext cx="8376249" cy="446400"/>
          </a:xfrm>
        </p:spPr>
        <p:txBody>
          <a:bodyPr/>
          <a:lstStyle>
            <a:lvl1pPr algn="l">
              <a:defRPr>
                <a:solidFill>
                  <a:schemeClr val="bg1"/>
                </a:solidFill>
              </a:defRPr>
            </a:lvl1pPr>
          </a:lstStyle>
          <a:p>
            <a:r>
              <a:rPr lang="en-US" smtClean="0"/>
              <a:t>Click to edit Master title style</a:t>
            </a:r>
            <a:endParaRPr lang="en-GB"/>
          </a:p>
        </p:txBody>
      </p:sp>
    </p:spTree>
    <p:extLst>
      <p:ext uri="{BB962C8B-B14F-4D97-AF65-F5344CB8AC3E}">
        <p14:creationId xmlns:p14="http://schemas.microsoft.com/office/powerpoint/2010/main" val="38978323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a:xfrm>
            <a:off x="8767914" y="4834959"/>
            <a:ext cx="214161" cy="215444"/>
          </a:xfrm>
        </p:spPr>
        <p:txBody>
          <a:bodyPr/>
          <a:lstStyle>
            <a:lvl1pPr>
              <a:defRPr/>
            </a:lvl1pPr>
          </a:lstStyle>
          <a:p>
            <a:fld id="{62E0BBFD-3C28-455B-B3E3-FD8D1415BAC5}" type="slidenum">
              <a:rPr lang="en-GB" smtClean="0"/>
              <a:pPr/>
              <a:t>‹#›</a:t>
            </a:fld>
            <a:endParaRPr lang="en-GB"/>
          </a:p>
        </p:txBody>
      </p:sp>
      <p:sp>
        <p:nvSpPr>
          <p:cNvPr id="5" name="Line 22"/>
          <p:cNvSpPr>
            <a:spLocks noChangeShapeType="1"/>
          </p:cNvSpPr>
          <p:nvPr/>
        </p:nvSpPr>
        <p:spPr bwMode="auto">
          <a:xfrm>
            <a:off x="82551" y="856060"/>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
        <p:nvSpPr>
          <p:cNvPr id="6" name="Line 22"/>
          <p:cNvSpPr>
            <a:spLocks noChangeShapeType="1"/>
          </p:cNvSpPr>
          <p:nvPr userDrawn="1"/>
        </p:nvSpPr>
        <p:spPr bwMode="auto">
          <a:xfrm>
            <a:off x="82551" y="856060"/>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Tree>
    <p:extLst>
      <p:ext uri="{BB962C8B-B14F-4D97-AF65-F5344CB8AC3E}">
        <p14:creationId xmlns:p14="http://schemas.microsoft.com/office/powerpoint/2010/main" val="262999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pic>
        <p:nvPicPr>
          <p:cNvPr id="6" name="Cover Pictur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15" y="0"/>
            <a:ext cx="9134977" cy="5143500"/>
          </a:xfrm>
          <a:prstGeom prst="rect">
            <a:avLst/>
          </a:prstGeom>
        </p:spPr>
      </p:pic>
      <p:sp>
        <p:nvSpPr>
          <p:cNvPr id="10" name="Cobranding Logo"/>
          <p:cNvSpPr>
            <a:spLocks noGrp="1"/>
          </p:cNvSpPr>
          <p:nvPr>
            <p:ph type="pic" sz="quarter" idx="13" hasCustomPrompt="1"/>
          </p:nvPr>
        </p:nvSpPr>
        <p:spPr>
          <a:xfrm>
            <a:off x="6075683" y="1785938"/>
            <a:ext cx="2466975" cy="1216025"/>
          </a:xfrm>
        </p:spPr>
        <p:txBody>
          <a:bodyPr/>
          <a:lstStyle>
            <a:lvl1pPr marL="0" indent="0">
              <a:buFontTx/>
              <a:buNone/>
              <a:defRPr/>
            </a:lvl1pPr>
          </a:lstStyle>
          <a:p>
            <a:r>
              <a:rPr lang="en-GB" dirty="0" smtClean="0"/>
              <a:t>Cobranding</a:t>
            </a:r>
            <a:endParaRPr lang="en-GB" dirty="0"/>
          </a:p>
        </p:txBody>
      </p:sp>
      <p:sp>
        <p:nvSpPr>
          <p:cNvPr id="9" name="OurLogo"/>
          <p:cNvSpPr>
            <a:spLocks noGrp="1" noChangeAspect="1"/>
          </p:cNvSpPr>
          <p:nvPr>
            <p:ph type="pic" sz="quarter" idx="14"/>
          </p:nvPr>
        </p:nvSpPr>
        <p:spPr>
          <a:xfrm>
            <a:off x="7704000" y="576000"/>
            <a:ext cx="828000" cy="828000"/>
          </a:xfrm>
        </p:spPr>
        <p:txBody>
          <a:bodyPr/>
          <a:lstStyle>
            <a:lvl1pPr marL="0" indent="0">
              <a:buNone/>
              <a:defRPr/>
            </a:lvl1pPr>
          </a:lstStyle>
          <a:p>
            <a:endParaRPr lang="en-GB" dirty="0"/>
          </a:p>
        </p:txBody>
      </p:sp>
      <p:sp>
        <p:nvSpPr>
          <p:cNvPr id="12" name="Cover Additional Title"/>
          <p:cNvSpPr>
            <a:spLocks noGrp="1"/>
          </p:cNvSpPr>
          <p:nvPr>
            <p:ph type="body" sz="quarter" idx="11"/>
          </p:nvPr>
        </p:nvSpPr>
        <p:spPr>
          <a:xfrm>
            <a:off x="3481219" y="4082725"/>
            <a:ext cx="5061439" cy="686125"/>
          </a:xfrm>
        </p:spPr>
        <p:txBody>
          <a:bodyPr>
            <a:normAutofit/>
          </a:bodyPr>
          <a:lstStyle>
            <a:lvl1pPr marL="0" indent="0" algn="r">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dirty="0" smtClean="0"/>
              <a:t>Click to edit Master text styles</a:t>
            </a:r>
          </a:p>
        </p:txBody>
      </p:sp>
      <p:sp>
        <p:nvSpPr>
          <p:cNvPr id="11" name="Cover Subtitle"/>
          <p:cNvSpPr>
            <a:spLocks noGrp="1"/>
          </p:cNvSpPr>
          <p:nvPr>
            <p:ph type="body" sz="quarter" idx="10"/>
          </p:nvPr>
        </p:nvSpPr>
        <p:spPr>
          <a:xfrm>
            <a:off x="3481219" y="3636124"/>
            <a:ext cx="5061439" cy="430213"/>
          </a:xfrm>
        </p:spPr>
        <p:txBody>
          <a:bodyPr>
            <a:noAutofit/>
          </a:bodyPr>
          <a:lstStyle>
            <a:lvl1pPr marL="0" indent="0" algn="r">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dirty="0" smtClean="0"/>
              <a:t>Click to edit Master text styles</a:t>
            </a:r>
          </a:p>
        </p:txBody>
      </p:sp>
      <p:sp>
        <p:nvSpPr>
          <p:cNvPr id="8" name="Cover Title"/>
          <p:cNvSpPr>
            <a:spLocks noGrp="1"/>
          </p:cNvSpPr>
          <p:nvPr>
            <p:ph type="title"/>
          </p:nvPr>
        </p:nvSpPr>
        <p:spPr>
          <a:xfrm>
            <a:off x="1811547" y="3180321"/>
            <a:ext cx="6730781" cy="446400"/>
          </a:xfrm>
        </p:spPr>
        <p:txBody>
          <a:bodyPr anchor="b" anchorCtr="0">
            <a:noAutofit/>
          </a:bodyPr>
          <a:lstStyle>
            <a:lvl1pPr algn="r">
              <a:defRPr sz="3200"/>
            </a:lvl1pPr>
          </a:lstStyle>
          <a:p>
            <a:r>
              <a:rPr lang="en-US" dirty="0" smtClean="0"/>
              <a:t>Click to edit Master title style</a:t>
            </a:r>
            <a:endParaRPr lang="en-GB" dirty="0"/>
          </a:p>
        </p:txBody>
      </p:sp>
    </p:spTree>
    <p:extLst>
      <p:ext uri="{BB962C8B-B14F-4D97-AF65-F5344CB8AC3E}">
        <p14:creationId xmlns:p14="http://schemas.microsoft.com/office/powerpoint/2010/main" val="28860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ready for Picture">
    <p:spTree>
      <p:nvGrpSpPr>
        <p:cNvPr id="1" name=""/>
        <p:cNvGrpSpPr/>
        <p:nvPr/>
      </p:nvGrpSpPr>
      <p:grpSpPr>
        <a:xfrm>
          <a:off x="0" y="0"/>
          <a:ext cx="0" cy="0"/>
          <a:chOff x="0" y="0"/>
          <a:chExt cx="0" cy="0"/>
        </a:xfrm>
      </p:grpSpPr>
      <p:sp>
        <p:nvSpPr>
          <p:cNvPr id="10" name="Cobranding Logo"/>
          <p:cNvSpPr>
            <a:spLocks noGrp="1"/>
          </p:cNvSpPr>
          <p:nvPr>
            <p:ph type="pic" sz="quarter" idx="13" hasCustomPrompt="1"/>
          </p:nvPr>
        </p:nvSpPr>
        <p:spPr>
          <a:xfrm>
            <a:off x="6075683" y="1785938"/>
            <a:ext cx="2466975" cy="1216025"/>
          </a:xfrm>
        </p:spPr>
        <p:txBody>
          <a:bodyPr/>
          <a:lstStyle>
            <a:lvl1pPr marL="0" indent="0">
              <a:buFontTx/>
              <a:buNone/>
              <a:defRPr/>
            </a:lvl1pPr>
          </a:lstStyle>
          <a:p>
            <a:r>
              <a:rPr lang="en-GB" dirty="0" smtClean="0"/>
              <a:t>Cobranding</a:t>
            </a:r>
            <a:endParaRPr lang="en-GB" dirty="0"/>
          </a:p>
        </p:txBody>
      </p:sp>
      <p:sp>
        <p:nvSpPr>
          <p:cNvPr id="9" name="OurLogo"/>
          <p:cNvSpPr>
            <a:spLocks noGrp="1" noChangeAspect="1"/>
          </p:cNvSpPr>
          <p:nvPr>
            <p:ph type="pic" sz="quarter" idx="14"/>
          </p:nvPr>
        </p:nvSpPr>
        <p:spPr>
          <a:xfrm>
            <a:off x="7704000" y="576000"/>
            <a:ext cx="828000" cy="828000"/>
          </a:xfrm>
        </p:spPr>
        <p:txBody>
          <a:bodyPr/>
          <a:lstStyle>
            <a:lvl1pPr marL="0" indent="0">
              <a:buNone/>
              <a:defRPr/>
            </a:lvl1pPr>
          </a:lstStyle>
          <a:p>
            <a:endParaRPr lang="en-GB" dirty="0"/>
          </a:p>
        </p:txBody>
      </p:sp>
      <p:sp>
        <p:nvSpPr>
          <p:cNvPr id="12" name="Cover Additional Title"/>
          <p:cNvSpPr>
            <a:spLocks noGrp="1"/>
          </p:cNvSpPr>
          <p:nvPr>
            <p:ph type="body" sz="quarter" idx="11"/>
          </p:nvPr>
        </p:nvSpPr>
        <p:spPr>
          <a:xfrm>
            <a:off x="3481219" y="4082725"/>
            <a:ext cx="5061439" cy="686125"/>
          </a:xfrm>
        </p:spPr>
        <p:txBody>
          <a:bodyPr>
            <a:normAutofit/>
          </a:bodyPr>
          <a:lstStyle>
            <a:lvl1pPr marL="0" indent="0" algn="r">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dirty="0" smtClean="0"/>
              <a:t>Click to edit Master text styles</a:t>
            </a:r>
          </a:p>
        </p:txBody>
      </p:sp>
      <p:sp>
        <p:nvSpPr>
          <p:cNvPr id="11" name="Cover Subtitle"/>
          <p:cNvSpPr>
            <a:spLocks noGrp="1"/>
          </p:cNvSpPr>
          <p:nvPr>
            <p:ph type="body" sz="quarter" idx="10"/>
          </p:nvPr>
        </p:nvSpPr>
        <p:spPr>
          <a:xfrm>
            <a:off x="3481219" y="3636124"/>
            <a:ext cx="5061439" cy="430213"/>
          </a:xfrm>
        </p:spPr>
        <p:txBody>
          <a:bodyPr>
            <a:noAutofit/>
          </a:bodyPr>
          <a:lstStyle>
            <a:lvl1pPr marL="0" indent="0" algn="r">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dirty="0" smtClean="0"/>
              <a:t>Click to edit Master text styles</a:t>
            </a:r>
          </a:p>
        </p:txBody>
      </p:sp>
      <p:sp>
        <p:nvSpPr>
          <p:cNvPr id="8" name="Cover Title"/>
          <p:cNvSpPr>
            <a:spLocks noGrp="1"/>
          </p:cNvSpPr>
          <p:nvPr>
            <p:ph type="title"/>
          </p:nvPr>
        </p:nvSpPr>
        <p:spPr>
          <a:xfrm>
            <a:off x="1811547" y="3180321"/>
            <a:ext cx="6730781" cy="446400"/>
          </a:xfrm>
        </p:spPr>
        <p:txBody>
          <a:bodyPr anchor="b" anchorCtr="0">
            <a:noAutofit/>
          </a:bodyPr>
          <a:lstStyle>
            <a:lvl1pPr algn="r">
              <a:defRPr sz="3200"/>
            </a:lvl1pPr>
          </a:lstStyle>
          <a:p>
            <a:r>
              <a:rPr lang="en-US" dirty="0" smtClean="0"/>
              <a:t>Click to edit Master title style</a:t>
            </a:r>
            <a:endParaRPr lang="en-GB" dirty="0"/>
          </a:p>
        </p:txBody>
      </p:sp>
    </p:spTree>
    <p:extLst>
      <p:ext uri="{BB962C8B-B14F-4D97-AF65-F5344CB8AC3E}">
        <p14:creationId xmlns:p14="http://schemas.microsoft.com/office/powerpoint/2010/main" val="268373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Title">
    <p:spTree>
      <p:nvGrpSpPr>
        <p:cNvPr id="1" name=""/>
        <p:cNvGrpSpPr/>
        <p:nvPr/>
      </p:nvGrpSpPr>
      <p:grpSpPr>
        <a:xfrm>
          <a:off x="0" y="0"/>
          <a:ext cx="0" cy="0"/>
          <a:chOff x="0" y="0"/>
          <a:chExt cx="0" cy="0"/>
        </a:xfrm>
      </p:grpSpPr>
      <p:sp>
        <p:nvSpPr>
          <p:cNvPr id="13"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2"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900000"/>
            <a:ext cx="8568000" cy="39378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Slide Title"/>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205676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itle with quote">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Quote Text"/>
          <p:cNvSpPr>
            <a:spLocks noGrp="1"/>
          </p:cNvSpPr>
          <p:nvPr>
            <p:ph type="body" sz="quarter" idx="13"/>
          </p:nvPr>
        </p:nvSpPr>
        <p:spPr>
          <a:xfrm>
            <a:off x="6478247" y="2410933"/>
            <a:ext cx="2377754" cy="1874881"/>
          </a:xfrm>
        </p:spPr>
        <p:txBody>
          <a:bodyPr lIns="0" rIns="0" anchor="ctr" anchorCtr="0">
            <a:normAutofit/>
          </a:bodyP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dirty="0" smtClean="0"/>
              <a:t>Click to edit Master text styles</a:t>
            </a:r>
          </a:p>
        </p:txBody>
      </p:sp>
      <p:sp>
        <p:nvSpPr>
          <p:cNvPr id="9" name="Quote Source"/>
          <p:cNvSpPr>
            <a:spLocks noGrp="1"/>
          </p:cNvSpPr>
          <p:nvPr>
            <p:ph type="body" sz="quarter" idx="14"/>
          </p:nvPr>
        </p:nvSpPr>
        <p:spPr>
          <a:xfrm>
            <a:off x="6896159" y="4304243"/>
            <a:ext cx="1959842" cy="539701"/>
          </a:xfrm>
        </p:spPr>
        <p:txBody>
          <a:bodyPr lIns="0" rIns="0">
            <a:noAutofit/>
          </a:bodyPr>
          <a:lstStyle>
            <a:lvl1pPr marL="0" indent="0" algn="r">
              <a:spcAft>
                <a:spcPts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dirty="0" smtClean="0"/>
              <a:t>Click to edit Master text styles</a:t>
            </a:r>
          </a:p>
        </p:txBody>
      </p:sp>
      <p:sp>
        <p:nvSpPr>
          <p:cNvPr id="6" name="Content"/>
          <p:cNvSpPr>
            <a:spLocks noGrp="1"/>
          </p:cNvSpPr>
          <p:nvPr>
            <p:ph sz="quarter" idx="12"/>
          </p:nvPr>
        </p:nvSpPr>
        <p:spPr>
          <a:xfrm>
            <a:off x="288000" y="900000"/>
            <a:ext cx="5498547" cy="400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Title"/>
          <p:cNvSpPr>
            <a:spLocks noGrp="1"/>
          </p:cNvSpPr>
          <p:nvPr>
            <p:ph type="title"/>
          </p:nvPr>
        </p:nvSpPr>
        <p:spPr/>
        <p:txBody>
          <a:bodyPr/>
          <a:lstStyle>
            <a:lvl1pPr>
              <a:defRPr baseline="0">
                <a:solidFill>
                  <a:srgbClr val="333333"/>
                </a:solidFill>
              </a:defRPr>
            </a:lvl1pPr>
          </a:lstStyle>
          <a:p>
            <a:r>
              <a:rPr lang="en-US" smtClean="0"/>
              <a:t>Click to edit Master title style</a:t>
            </a:r>
            <a:endParaRPr lang="en-GB"/>
          </a:p>
        </p:txBody>
      </p:sp>
    </p:spTree>
    <p:extLst>
      <p:ext uri="{BB962C8B-B14F-4D97-AF65-F5344CB8AC3E}">
        <p14:creationId xmlns:p14="http://schemas.microsoft.com/office/powerpoint/2010/main" val="328605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Title with quote ALT">
    <p:spTree>
      <p:nvGrpSpPr>
        <p:cNvPr id="1" name=""/>
        <p:cNvGrpSpPr/>
        <p:nvPr/>
      </p:nvGrpSpPr>
      <p:grpSpPr>
        <a:xfrm>
          <a:off x="0" y="0"/>
          <a:ext cx="0" cy="0"/>
          <a:chOff x="0" y="0"/>
          <a:chExt cx="0" cy="0"/>
        </a:xfrm>
      </p:grpSpPr>
      <p:sp>
        <p:nvSpPr>
          <p:cNvPr id="11"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10"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Quote Source"/>
          <p:cNvSpPr>
            <a:spLocks noGrp="1"/>
          </p:cNvSpPr>
          <p:nvPr>
            <p:ph type="body" sz="quarter" idx="14"/>
          </p:nvPr>
        </p:nvSpPr>
        <p:spPr>
          <a:xfrm>
            <a:off x="6896159" y="4304243"/>
            <a:ext cx="1959842" cy="539701"/>
          </a:xfrm>
        </p:spPr>
        <p:txBody>
          <a:bodyPr lIns="0" rIns="0">
            <a:noAutofit/>
          </a:bodyPr>
          <a:lstStyle>
            <a:lvl1pPr marL="0" indent="0" algn="r">
              <a:spcAft>
                <a:spcPts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dirty="0" smtClean="0"/>
              <a:t>Click to edit Master text styles</a:t>
            </a:r>
          </a:p>
        </p:txBody>
      </p:sp>
      <p:sp>
        <p:nvSpPr>
          <p:cNvPr id="5" name="Quote Text"/>
          <p:cNvSpPr>
            <a:spLocks noGrp="1"/>
          </p:cNvSpPr>
          <p:nvPr>
            <p:ph type="body" sz="quarter" idx="13"/>
          </p:nvPr>
        </p:nvSpPr>
        <p:spPr>
          <a:xfrm>
            <a:off x="6478247" y="2410933"/>
            <a:ext cx="2377754" cy="1874881"/>
          </a:xfrm>
        </p:spPr>
        <p:txBody>
          <a:bodyPr lIns="0" rIns="0" anchor="ctr" anchorCtr="0">
            <a:normAutofit/>
          </a:bodyP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dirty="0" smtClean="0"/>
              <a:t>Click to edit Master text styles</a:t>
            </a:r>
          </a:p>
        </p:txBody>
      </p:sp>
      <p:sp>
        <p:nvSpPr>
          <p:cNvPr id="6" name="Content"/>
          <p:cNvSpPr>
            <a:spLocks noGrp="1"/>
          </p:cNvSpPr>
          <p:nvPr>
            <p:ph sz="quarter" idx="12"/>
          </p:nvPr>
        </p:nvSpPr>
        <p:spPr>
          <a:xfrm>
            <a:off x="288000" y="900000"/>
            <a:ext cx="5498547" cy="400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58890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itle, Subtitle ">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1346400"/>
            <a:ext cx="8568000" cy="348078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text styles</a:t>
            </a:r>
          </a:p>
        </p:txBody>
      </p:sp>
      <p:sp>
        <p:nvSpPr>
          <p:cNvPr id="2" name="Slide Title"/>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195559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ual column">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9"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cxnSp>
        <p:nvCxnSpPr>
          <p:cNvPr id="8" name="Line under Title"/>
          <p:cNvCxnSpPr/>
          <p:nvPr userDrawn="1"/>
        </p:nvCxnSpPr>
        <p:spPr>
          <a:xfrm flipH="1">
            <a:off x="288000" y="735227"/>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Right"/>
          <p:cNvSpPr>
            <a:spLocks noGrp="1"/>
          </p:cNvSpPr>
          <p:nvPr>
            <p:ph sz="quarter" idx="14"/>
          </p:nvPr>
        </p:nvSpPr>
        <p:spPr>
          <a:xfrm>
            <a:off x="4788000" y="1346399"/>
            <a:ext cx="4068000" cy="34914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Content Left"/>
          <p:cNvSpPr>
            <a:spLocks noGrp="1"/>
          </p:cNvSpPr>
          <p:nvPr>
            <p:ph sz="quarter" idx="12"/>
          </p:nvPr>
        </p:nvSpPr>
        <p:spPr>
          <a:xfrm>
            <a:off x="288000" y="1346400"/>
            <a:ext cx="4068000" cy="34914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Subtitle"/>
          <p:cNvSpPr>
            <a:spLocks noGrp="1"/>
          </p:cNvSpPr>
          <p:nvPr>
            <p:ph type="body" sz="quarter" idx="13"/>
          </p:nvPr>
        </p:nvSpPr>
        <p:spPr>
          <a:xfrm>
            <a:off x="287338" y="735013"/>
            <a:ext cx="8569325" cy="4464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dirty="0" smtClean="0"/>
              <a:t>Click to edit Master </a:t>
            </a:r>
            <a:r>
              <a:rPr lang="en-US" smtClean="0"/>
              <a:t>text styles</a:t>
            </a:r>
            <a:endParaRPr lang="en-US" dirty="0" smtClean="0"/>
          </a:p>
        </p:txBody>
      </p:sp>
      <p:sp>
        <p:nvSpPr>
          <p:cNvPr id="2" name="Slide Title"/>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2869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cNvSpPr>
            <a:spLocks noGrp="1"/>
          </p:cNvSpPr>
          <p:nvPr>
            <p:ph type="sldNum" sz="quarter" idx="4"/>
          </p:nvPr>
        </p:nvSpPr>
        <p:spPr>
          <a:xfrm>
            <a:off x="8676542" y="483495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smtClean="0"/>
              <a:t>|  </a:t>
            </a:r>
            <a:fld id="{6967D197-2218-4700-B211-63EF06F51A7E}" type="slidenum">
              <a:rPr lang="en-GB" smtClean="0"/>
              <a:pPr/>
              <a:t>‹#›</a:t>
            </a:fld>
            <a:endParaRPr lang="en-GB" dirty="0"/>
          </a:p>
        </p:txBody>
      </p:sp>
      <p:sp>
        <p:nvSpPr>
          <p:cNvPr id="5" name="Entity Name Placeholder"/>
          <p:cNvSpPr>
            <a:spLocks noGrp="1"/>
          </p:cNvSpPr>
          <p:nvPr>
            <p:ph type="ftr" sz="quarter" idx="3"/>
          </p:nvPr>
        </p:nvSpPr>
        <p:spPr>
          <a:xfrm>
            <a:off x="5765041" y="4837040"/>
            <a:ext cx="2895600" cy="216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smtClean="0"/>
              <a:t>Hogan Lovells</a:t>
            </a:r>
          </a:p>
        </p:txBody>
      </p:sp>
      <p:sp>
        <p:nvSpPr>
          <p:cNvPr id="3" name="Content"/>
          <p:cNvSpPr>
            <a:spLocks noGrp="1"/>
          </p:cNvSpPr>
          <p:nvPr>
            <p:ph type="body" idx="1"/>
          </p:nvPr>
        </p:nvSpPr>
        <p:spPr>
          <a:xfrm>
            <a:off x="288000" y="899999"/>
            <a:ext cx="8568000" cy="4002201"/>
          </a:xfrm>
          <a:prstGeom prst="rect">
            <a:avLst/>
          </a:prstGeom>
          <a:ln w="12700" cap="rnd" cmpd="sng" algn="ctr">
            <a:noFill/>
            <a:prstDash val="solid"/>
          </a:ln>
        </p:spPr>
        <p:txBody>
          <a:bodyPr vert="horz" wrap="square" lIns="0" tIns="36000" rIns="0" bIns="36000" rtlCol="0" anchor="t" anchorCtr="0">
            <a:normAutofit/>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vl6pPr>
              <a:defRPr>
                <a:latin typeface="+mn-lt"/>
              </a:defRPr>
            </a:lvl6pPr>
            <a:lvl7pPr>
              <a:defRPr>
                <a:latin typeface="+mn-lt"/>
              </a:defRPr>
            </a:lvl7pPr>
            <a:lvl8pPr>
              <a:defRPr>
                <a:latin typeface="+mn-lt"/>
              </a:defRPr>
            </a:lvl8pPr>
            <a:lvl9pPr>
              <a:defRPr>
                <a:latin typeface="+mn-lt"/>
              </a:defRPr>
            </a:lvl9pPr>
          </a:lstStyle>
          <a:p>
            <a:pPr lvl="0"/>
            <a:r>
              <a:rPr lang="en-GB" noProof="0" dirty="0" smtClean="0"/>
              <a:t>Click</a:t>
            </a:r>
            <a:r>
              <a:rPr lang="en-US" dirty="0" smtClean="0"/>
              <a: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u-RU" dirty="0"/>
          </a:p>
        </p:txBody>
      </p:sp>
      <p:sp>
        <p:nvSpPr>
          <p:cNvPr id="2" name="Title"/>
          <p:cNvSpPr>
            <a:spLocks noGrp="1"/>
          </p:cNvSpPr>
          <p:nvPr>
            <p:ph type="title"/>
          </p:nvPr>
        </p:nvSpPr>
        <p:spPr>
          <a:xfrm>
            <a:off x="288000" y="288000"/>
            <a:ext cx="8568000" cy="446400"/>
          </a:xfrm>
          <a:prstGeom prst="rect">
            <a:avLst/>
          </a:prstGeom>
          <a:ln w="12700" cap="rnd" cmpd="sng" algn="ctr">
            <a:noFill/>
            <a:prstDash val="solid"/>
          </a:ln>
        </p:spPr>
        <p:txBody>
          <a:bodyPr vert="horz" wrap="square" lIns="0" tIns="36000" rIns="0" bIns="36000" rtlCol="0" anchor="b" anchorCtr="0">
            <a:noAutofit/>
          </a:bodyPr>
          <a:lstStyle>
            <a:lvl1pPr>
              <a:defRPr>
                <a:latin typeface="+mj-lt"/>
              </a:defRPr>
            </a:lvl1pPr>
          </a:lstStyle>
          <a:p>
            <a:r>
              <a:rPr lang="en-US" dirty="0" smtClean="0"/>
              <a:t>Click to edit Master title style</a:t>
            </a:r>
            <a:endParaRPr lang="ru-RU" dirty="0"/>
          </a:p>
        </p:txBody>
      </p:sp>
    </p:spTree>
    <p:extLst>
      <p:ext uri="{BB962C8B-B14F-4D97-AF65-F5344CB8AC3E}">
        <p14:creationId xmlns:p14="http://schemas.microsoft.com/office/powerpoint/2010/main" val="1724091991"/>
      </p:ext>
    </p:extLst>
  </p:cSld>
  <p:clrMap bg1="lt1" tx1="dk1" bg2="lt2" tx2="dk2" accent1="accent1" accent2="accent2" accent3="accent3" accent4="accent4" accent5="accent5" accent6="accent6" hlink="hlink" folHlink="folHlink"/>
  <p:sldLayoutIdLst>
    <p:sldLayoutId id="2147483660" r:id="rId1"/>
    <p:sldLayoutId id="2147483677" r:id="rId2"/>
    <p:sldLayoutId id="2147483675" r:id="rId3"/>
    <p:sldLayoutId id="2147483687" r:id="rId4"/>
    <p:sldLayoutId id="2147483649" r:id="rId5"/>
    <p:sldLayoutId id="2147483663" r:id="rId6"/>
    <p:sldLayoutId id="2147483686" r:id="rId7"/>
    <p:sldLayoutId id="2147483650" r:id="rId8"/>
    <p:sldLayoutId id="2147483652" r:id="rId9"/>
    <p:sldLayoutId id="2147483653" r:id="rId10"/>
    <p:sldLayoutId id="2147483654" r:id="rId11"/>
    <p:sldLayoutId id="2147483655" r:id="rId12"/>
    <p:sldLayoutId id="2147483665" r:id="rId13"/>
    <p:sldLayoutId id="2147483684" r:id="rId14"/>
    <p:sldLayoutId id="2147483685" r:id="rId15"/>
    <p:sldLayoutId id="2147483683" r:id="rId16"/>
    <p:sldLayoutId id="2147483666" r:id="rId17"/>
    <p:sldLayoutId id="2147483667" r:id="rId18"/>
    <p:sldLayoutId id="2147483656" r:id="rId19"/>
    <p:sldLayoutId id="2147483657" r:id="rId20"/>
    <p:sldLayoutId id="2147483658" r:id="rId21"/>
    <p:sldLayoutId id="2147483659" r:id="rId22"/>
    <p:sldLayoutId id="2147483661" r:id="rId23"/>
    <p:sldLayoutId id="2147483669" r:id="rId24"/>
    <p:sldLayoutId id="2147483674" r:id="rId25"/>
    <p:sldLayoutId id="2147483672" r:id="rId26"/>
    <p:sldLayoutId id="2147483670" r:id="rId27"/>
    <p:sldLayoutId id="2147483671" r:id="rId28"/>
    <p:sldLayoutId id="2147483688" r:id="rId29"/>
  </p:sldLayoutIdLst>
  <p:hf hdr="0" dt="0"/>
  <p:txStyles>
    <p:titleStyle>
      <a:lvl1pPr marL="0" algn="l" defTabSz="914400" rtl="0" eaLnBrk="1" latinLnBrk="0" hangingPunct="1">
        <a:buNone/>
        <a:defRPr sz="2800" b="0" i="0" u="none" kern="1200" cap="none" baseline="0">
          <a:solidFill>
            <a:srgbClr val="4D4D4D"/>
          </a:solidFill>
          <a:uFill>
            <a:solidFill>
              <a:schemeClr val="tx1"/>
            </a:solidFill>
          </a:uFill>
          <a:latin typeface="+mj-lt"/>
          <a:ea typeface="+mj-ea"/>
          <a:cs typeface="+mj-cs"/>
        </a:defRPr>
      </a:lvl1pPr>
    </p:titleStyle>
    <p:bodyStyle>
      <a:lvl1pPr marL="270000" indent="-270000" algn="l" defTabSz="914400" rtl="0" eaLnBrk="1" latinLnBrk="0" hangingPunct="1">
        <a:spcAft>
          <a:spcPts val="900"/>
        </a:spcAft>
        <a:buClr>
          <a:schemeClr val="accent1"/>
        </a:buClr>
        <a:buSzPct val="100000"/>
        <a:buFont typeface="Arial" panose="020B0604020202020204" pitchFamily="34" charset="0"/>
        <a:buChar char="•"/>
        <a:defRPr sz="2000" b="0" i="0" u="none" kern="1200" cap="none">
          <a:solidFill>
            <a:srgbClr val="4D4D4D"/>
          </a:solidFill>
          <a:uFill>
            <a:solidFill>
              <a:schemeClr val="tx1"/>
            </a:solidFill>
          </a:uFill>
          <a:latin typeface="+mn-lt"/>
          <a:ea typeface="+mn-ea"/>
          <a:cs typeface="+mn-cs"/>
        </a:defRPr>
      </a:lvl1pPr>
      <a:lvl2pPr marL="54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rgbClr val="4D4D4D"/>
          </a:solidFill>
          <a:uFill>
            <a:solidFill>
              <a:schemeClr val="tx1"/>
            </a:solidFill>
          </a:uFill>
          <a:latin typeface="+mn-lt"/>
          <a:ea typeface="+mn-ea"/>
          <a:cs typeface="+mn-cs"/>
        </a:defRPr>
      </a:lvl2pPr>
      <a:lvl3pPr marL="81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rgbClr val="4D4D4D"/>
          </a:solidFill>
          <a:uFill>
            <a:solidFill>
              <a:schemeClr val="tx1"/>
            </a:solidFill>
          </a:uFill>
          <a:latin typeface="+mn-lt"/>
          <a:ea typeface="+mn-ea"/>
          <a:cs typeface="+mn-cs"/>
        </a:defRPr>
      </a:lvl3pPr>
      <a:lvl4pPr marL="108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rgbClr val="4D4D4D"/>
          </a:solidFill>
          <a:uFill>
            <a:solidFill>
              <a:schemeClr val="tx1"/>
            </a:solidFill>
          </a:uFill>
          <a:latin typeface="+mn-lt"/>
          <a:ea typeface="+mn-ea"/>
          <a:cs typeface="+mn-cs"/>
        </a:defRPr>
      </a:lvl4pPr>
      <a:lvl5pPr marL="135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rgbClr val="4D4D4D"/>
          </a:solidFill>
          <a:uFill>
            <a:solidFill>
              <a:schemeClr val="tx1"/>
            </a:solidFill>
          </a:uFill>
          <a:latin typeface="+mn-lt"/>
          <a:ea typeface="+mn-ea"/>
          <a:cs typeface="+mn-cs"/>
        </a:defRPr>
      </a:lvl5pPr>
      <a:lvl6pPr marL="2496429" indent="-228571" algn="l" defTabSz="914400" rtl="0" eaLnBrk="1" latinLnBrk="0" hangingPunct="1">
        <a:buClr>
          <a:schemeClr val="tx1"/>
        </a:buClr>
        <a:buSzPct val="100000"/>
        <a:buFont typeface="Arial" pitchFamily="34" charset="0"/>
        <a:buChar char="•"/>
        <a:defRPr sz="2000" b="0" i="0" u="none" kern="1200" cap="none">
          <a:solidFill>
            <a:schemeClr val="tx1"/>
          </a:solidFill>
          <a:uFill>
            <a:solidFill>
              <a:schemeClr val="tx1"/>
            </a:solidFill>
          </a:u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image" Target="../media/image5.jpg"/></Relationships>
</file>

<file path=ppt/slides/_rels/slide4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ver Pictur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1" y="-1"/>
            <a:ext cx="9134976" cy="5143499"/>
          </a:xfrm>
          <a:prstGeom prst="rect">
            <a:avLst/>
          </a:prstGeom>
        </p:spPr>
      </p:pic>
      <p:pic>
        <p:nvPicPr>
          <p:cNvPr id="2" name="OurLogo"/>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a:stretch>
            <a:fillRect/>
          </a:stretch>
        </p:blipFill>
        <p:spPr/>
      </p:pic>
      <p:sp>
        <p:nvSpPr>
          <p:cNvPr id="4" name="Cover Additional Title"/>
          <p:cNvSpPr>
            <a:spLocks noGrp="1"/>
          </p:cNvSpPr>
          <p:nvPr>
            <p:ph type="body" sz="quarter" idx="11"/>
          </p:nvPr>
        </p:nvSpPr>
        <p:spPr>
          <a:xfrm>
            <a:off x="3041151" y="4452590"/>
            <a:ext cx="5501507" cy="386532"/>
          </a:xfrm>
        </p:spPr>
        <p:txBody>
          <a:bodyPr>
            <a:normAutofit/>
          </a:bodyPr>
          <a:lstStyle/>
          <a:p>
            <a:r>
              <a:rPr lang="en-GB" dirty="0" smtClean="0"/>
              <a:t>8 February 2018</a:t>
            </a:r>
            <a:endParaRPr lang="en-GB" dirty="0"/>
          </a:p>
        </p:txBody>
      </p:sp>
      <p:sp>
        <p:nvSpPr>
          <p:cNvPr id="6" name="Cover Title"/>
          <p:cNvSpPr>
            <a:spLocks noGrp="1"/>
          </p:cNvSpPr>
          <p:nvPr>
            <p:ph type="title"/>
          </p:nvPr>
        </p:nvSpPr>
        <p:spPr>
          <a:xfrm>
            <a:off x="3289300" y="3180320"/>
            <a:ext cx="5253028" cy="451879"/>
          </a:xfrm>
        </p:spPr>
        <p:txBody>
          <a:bodyPr/>
          <a:lstStyle/>
          <a:p>
            <a:r>
              <a:rPr lang="en-GB" dirty="0" smtClean="0"/>
              <a:t>Legal and Regulatory Implications of Brexit for the Insurance Industry</a:t>
            </a:r>
            <a:endParaRPr lang="en-GB" dirty="0"/>
          </a:p>
        </p:txBody>
      </p:sp>
      <p:pic>
        <p:nvPicPr>
          <p:cNvPr id="10" name="BPA_Logo" descr=" British Paralympic Association Official Partner Logo"/>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66725" y="274638"/>
            <a:ext cx="762000" cy="1219200"/>
          </a:xfrm>
          <a:prstGeom prst="rect">
            <a:avLst/>
          </a:prstGeom>
        </p:spPr>
      </p:pic>
      <p:sp>
        <p:nvSpPr>
          <p:cNvPr id="3" name="Text Placeholder 2"/>
          <p:cNvSpPr>
            <a:spLocks noGrp="1"/>
          </p:cNvSpPr>
          <p:nvPr>
            <p:ph type="body" sz="quarter" idx="10"/>
          </p:nvPr>
        </p:nvSpPr>
        <p:spPr/>
        <p:txBody>
          <a:bodyPr/>
          <a:lstStyle/>
          <a:p>
            <a:pPr>
              <a:spcAft>
                <a:spcPts val="0"/>
              </a:spcAft>
            </a:pPr>
            <a:r>
              <a:rPr lang="en-GB" dirty="0" smtClean="0"/>
              <a:t>12</a:t>
            </a:r>
            <a:r>
              <a:rPr lang="en-GB" baseline="30000" dirty="0" smtClean="0"/>
              <a:t>th</a:t>
            </a:r>
            <a:r>
              <a:rPr lang="en-GB" dirty="0" smtClean="0"/>
              <a:t> IFAA Educational Conference:</a:t>
            </a:r>
          </a:p>
          <a:p>
            <a:r>
              <a:rPr lang="en-GB" dirty="0" smtClean="0"/>
              <a:t>Brexit: Implications for </a:t>
            </a:r>
            <a:r>
              <a:rPr lang="en-GB" dirty="0"/>
              <a:t>C</a:t>
            </a:r>
            <a:r>
              <a:rPr lang="en-GB" dirty="0" smtClean="0"/>
              <a:t>laims Handling</a:t>
            </a:r>
            <a:endParaRPr lang="en-GB" dirty="0"/>
          </a:p>
        </p:txBody>
      </p:sp>
      <p:sp>
        <p:nvSpPr>
          <p:cNvPr id="11" name="Text Placeholder 2"/>
          <p:cNvSpPr txBox="1">
            <a:spLocks/>
          </p:cNvSpPr>
          <p:nvPr/>
        </p:nvSpPr>
        <p:spPr>
          <a:xfrm>
            <a:off x="3510330" y="4682372"/>
            <a:ext cx="5061439" cy="430213"/>
          </a:xfrm>
          <a:prstGeom prst="rect">
            <a:avLst/>
          </a:prstGeom>
          <a:ln w="12700" cap="rnd" cmpd="sng" algn="ctr">
            <a:noFill/>
            <a:prstDash val="solid"/>
          </a:ln>
        </p:spPr>
        <p:txBody>
          <a:bodyPr vert="horz" wrap="square" lIns="0" tIns="36000" rIns="0" bIns="36000" rtlCol="0" anchor="t" anchorCtr="0">
            <a:noAutofit/>
          </a:bodyPr>
          <a:lstStyle>
            <a:lvl1pPr marL="0" indent="0" algn="r" defTabSz="914400" rtl="0" eaLnBrk="1" latinLnBrk="0" hangingPunct="1">
              <a:spcAft>
                <a:spcPts val="900"/>
              </a:spcAft>
              <a:buClr>
                <a:schemeClr val="accent1"/>
              </a:buClr>
              <a:buSzPct val="100000"/>
              <a:buFont typeface="Arial" panose="020B0604020202020204" pitchFamily="34" charset="0"/>
              <a:buNone/>
              <a:defRPr sz="2400" b="0" i="0" u="none" kern="1200" cap="none">
                <a:solidFill>
                  <a:schemeClr val="accent1"/>
                </a:solidFill>
                <a:uFill>
                  <a:solidFill>
                    <a:schemeClr val="tx1"/>
                  </a:solidFill>
                </a:uFill>
                <a:latin typeface="+mj-lt"/>
                <a:ea typeface="+mn-ea"/>
                <a:cs typeface="+mn-cs"/>
              </a:defRPr>
            </a:lvl1pPr>
            <a:lvl2pPr marL="54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chemeClr val="tx2"/>
                </a:solidFill>
                <a:uFill>
                  <a:solidFill>
                    <a:schemeClr val="tx1"/>
                  </a:solidFill>
                </a:uFill>
                <a:latin typeface="+mj-lt"/>
                <a:ea typeface="+mn-ea"/>
                <a:cs typeface="+mn-cs"/>
              </a:defRPr>
            </a:lvl2pPr>
            <a:lvl3pPr marL="81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chemeClr val="tx2"/>
                </a:solidFill>
                <a:uFill>
                  <a:solidFill>
                    <a:schemeClr val="tx1"/>
                  </a:solidFill>
                </a:uFill>
                <a:latin typeface="+mj-lt"/>
                <a:ea typeface="+mn-ea"/>
                <a:cs typeface="+mn-cs"/>
              </a:defRPr>
            </a:lvl3pPr>
            <a:lvl4pPr marL="108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chemeClr val="tx2"/>
                </a:solidFill>
                <a:uFill>
                  <a:solidFill>
                    <a:schemeClr val="tx1"/>
                  </a:solidFill>
                </a:uFill>
                <a:latin typeface="+mj-lt"/>
                <a:ea typeface="+mn-ea"/>
                <a:cs typeface="+mn-cs"/>
              </a:defRPr>
            </a:lvl4pPr>
            <a:lvl5pPr marL="135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chemeClr val="tx2"/>
                </a:solidFill>
                <a:uFill>
                  <a:solidFill>
                    <a:schemeClr val="tx1"/>
                  </a:solidFill>
                </a:uFill>
                <a:latin typeface="+mj-lt"/>
                <a:ea typeface="+mn-ea"/>
                <a:cs typeface="+mn-cs"/>
              </a:defRPr>
            </a:lvl5pPr>
            <a:lvl6pPr marL="2496429" indent="-228571" algn="l" defTabSz="914400" rtl="0" eaLnBrk="1" latinLnBrk="0" hangingPunct="1">
              <a:buClr>
                <a:schemeClr val="tx1"/>
              </a:buClr>
              <a:buSzPct val="100000"/>
              <a:buFont typeface="Arial" pitchFamily="34" charset="0"/>
              <a:buChar char="•"/>
              <a:defRPr sz="2000" b="0" i="0" u="none" kern="1200" cap="none">
                <a:solidFill>
                  <a:schemeClr val="tx1"/>
                </a:solidFill>
                <a:uFill>
                  <a:solidFill>
                    <a:schemeClr val="tx1"/>
                  </a:solidFill>
                </a:u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smtClean="0"/>
              <a:t>Steven McEwan, Partner, Hogan Lovells</a:t>
            </a:r>
            <a:endParaRPr lang="en-GB" sz="1800"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41049" y="580489"/>
            <a:ext cx="1366619" cy="1366619"/>
          </a:xfrm>
          <a:prstGeom prst="rect">
            <a:avLst/>
          </a:prstGeom>
        </p:spPr>
      </p:pic>
    </p:spTree>
    <p:extLst>
      <p:ext uri="{BB962C8B-B14F-4D97-AF65-F5344CB8AC3E}">
        <p14:creationId xmlns:p14="http://schemas.microsoft.com/office/powerpoint/2010/main" val="3918521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952500" y="2543175"/>
            <a:ext cx="7915275" cy="1438544"/>
          </a:xfrm>
          <a:prstGeom prst="round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6" name="Rounded Rectangle 5"/>
          <p:cNvSpPr/>
          <p:nvPr/>
        </p:nvSpPr>
        <p:spPr>
          <a:xfrm>
            <a:off x="981075" y="1333501"/>
            <a:ext cx="7915275" cy="1057274"/>
          </a:xfrm>
          <a:prstGeom prst="round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10</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lnSpcReduction="10000"/>
          </a:bodyPr>
          <a:lstStyle/>
          <a:p>
            <a:r>
              <a:rPr lang="en-GB" b="1" dirty="0" smtClean="0"/>
              <a:t>Treaty on Functioning of European Union</a:t>
            </a:r>
          </a:p>
          <a:p>
            <a:pPr marL="0" indent="0">
              <a:buNone/>
            </a:pPr>
            <a:endParaRPr lang="en-GB" dirty="0" smtClean="0"/>
          </a:p>
          <a:p>
            <a:pPr marL="895350" indent="0">
              <a:buNone/>
            </a:pPr>
            <a:endParaRPr lang="en-GB" dirty="0"/>
          </a:p>
          <a:p>
            <a:pPr marL="895350" indent="0">
              <a:buNone/>
            </a:pPr>
            <a:endParaRPr lang="en-GB" dirty="0" smtClean="0"/>
          </a:p>
          <a:p>
            <a:pPr marL="895350" indent="0">
              <a:buNone/>
            </a:pPr>
            <a:endParaRPr lang="en-GB" dirty="0"/>
          </a:p>
          <a:p>
            <a:pPr marL="895350" indent="0">
              <a:buNone/>
            </a:pPr>
            <a:endParaRPr lang="en-GB" dirty="0" smtClean="0"/>
          </a:p>
          <a:p>
            <a:pPr marL="895350" indent="0">
              <a:buNone/>
            </a:pPr>
            <a:endParaRPr lang="en-GB" dirty="0"/>
          </a:p>
          <a:p>
            <a:pPr marL="895350" indent="0">
              <a:buNone/>
            </a:pPr>
            <a:endParaRPr lang="en-GB" dirty="0" smtClean="0"/>
          </a:p>
          <a:p>
            <a:pPr marL="266700" indent="-266700"/>
            <a:r>
              <a:rPr lang="en-GB" dirty="0" smtClean="0"/>
              <a:t>See also decision of CJEU of 13 June 2017, deciding that activities between Gibraltar and the UK were within a single EU member state</a:t>
            </a:r>
          </a:p>
        </p:txBody>
      </p:sp>
      <p:sp>
        <p:nvSpPr>
          <p:cNvPr id="2" name="Slide Title"/>
          <p:cNvSpPr>
            <a:spLocks noGrp="1"/>
          </p:cNvSpPr>
          <p:nvPr>
            <p:ph type="title"/>
          </p:nvPr>
        </p:nvSpPr>
        <p:spPr/>
        <p:txBody>
          <a:bodyPr/>
          <a:lstStyle/>
          <a:p>
            <a:r>
              <a:rPr lang="en-GB" b="1" dirty="0" smtClean="0"/>
              <a:t>Gibraltar</a:t>
            </a:r>
            <a:endParaRPr lang="en-GB" b="1" dirty="0"/>
          </a:p>
        </p:txBody>
      </p:sp>
      <p:sp>
        <p:nvSpPr>
          <p:cNvPr id="7" name="Rectangle 6"/>
          <p:cNvSpPr/>
          <p:nvPr/>
        </p:nvSpPr>
        <p:spPr>
          <a:xfrm>
            <a:off x="981075" y="2504391"/>
            <a:ext cx="7915275" cy="1477328"/>
          </a:xfrm>
          <a:prstGeom prst="rect">
            <a:avLst/>
          </a:prstGeom>
        </p:spPr>
        <p:txBody>
          <a:bodyPr wrap="square">
            <a:spAutoFit/>
          </a:bodyPr>
          <a:lstStyle/>
          <a:p>
            <a:pPr>
              <a:buNone/>
            </a:pPr>
            <a:r>
              <a:rPr lang="en-GB" b="1" dirty="0" smtClean="0"/>
              <a:t>Declaration 55</a:t>
            </a:r>
            <a:r>
              <a:rPr lang="en-GB" b="1" dirty="0"/>
              <a:t>. Declaration by the Kingdom of Spain and the United Kingdom of Great Britain and Northern Ireland</a:t>
            </a:r>
          </a:p>
          <a:p>
            <a:pPr>
              <a:buNone/>
            </a:pPr>
            <a:r>
              <a:rPr lang="en-GB" dirty="0" smtClean="0"/>
              <a:t>The </a:t>
            </a:r>
            <a:r>
              <a:rPr lang="en-GB" dirty="0"/>
              <a:t>Treaties apply to Gibraltar as a European territory for whose external relations a Member State is responsible. This shall not imply changes in the respective positions of the Member States concerned.</a:t>
            </a:r>
          </a:p>
        </p:txBody>
      </p:sp>
      <p:sp>
        <p:nvSpPr>
          <p:cNvPr id="8" name="Rectangle 7"/>
          <p:cNvSpPr/>
          <p:nvPr/>
        </p:nvSpPr>
        <p:spPr>
          <a:xfrm>
            <a:off x="981075" y="1380262"/>
            <a:ext cx="7915275" cy="923330"/>
          </a:xfrm>
          <a:prstGeom prst="rect">
            <a:avLst/>
          </a:prstGeom>
        </p:spPr>
        <p:txBody>
          <a:bodyPr wrap="square">
            <a:spAutoFit/>
          </a:bodyPr>
          <a:lstStyle/>
          <a:p>
            <a:pPr>
              <a:buNone/>
            </a:pPr>
            <a:r>
              <a:rPr lang="en-GB" b="1" dirty="0"/>
              <a:t>Article 355(3)</a:t>
            </a:r>
          </a:p>
          <a:p>
            <a:pPr>
              <a:buNone/>
            </a:pPr>
            <a:r>
              <a:rPr lang="en-GB" dirty="0"/>
              <a:t>The provisions of the Treaties shall apply to the European territories </a:t>
            </a:r>
            <a:r>
              <a:rPr lang="en-GB" dirty="0" smtClean="0"/>
              <a:t>for whose </a:t>
            </a:r>
            <a:r>
              <a:rPr lang="en-GB" dirty="0"/>
              <a:t>external relations a Member State is responsible.</a:t>
            </a:r>
          </a:p>
        </p:txBody>
      </p:sp>
    </p:spTree>
    <p:extLst>
      <p:ext uri="{BB962C8B-B14F-4D97-AF65-F5344CB8AC3E}">
        <p14:creationId xmlns:p14="http://schemas.microsoft.com/office/powerpoint/2010/main" val="4160563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267574" y="2066925"/>
            <a:ext cx="1257301" cy="314325"/>
          </a:xfrm>
          <a:prstGeom prst="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7" name="Rectangle 6"/>
          <p:cNvSpPr/>
          <p:nvPr/>
        </p:nvSpPr>
        <p:spPr>
          <a:xfrm>
            <a:off x="5657850" y="2066925"/>
            <a:ext cx="1114425" cy="314325"/>
          </a:xfrm>
          <a:prstGeom prst="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11</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a:bodyPr>
          <a:lstStyle/>
          <a:p>
            <a:r>
              <a:rPr lang="en-GB" b="1" dirty="0" smtClean="0"/>
              <a:t>Clause 1</a:t>
            </a:r>
            <a:r>
              <a:rPr lang="en-GB" dirty="0" smtClean="0"/>
              <a:t>:  Repeal European Communities Act 1972</a:t>
            </a:r>
          </a:p>
          <a:p>
            <a:r>
              <a:rPr lang="en-GB" b="1" dirty="0" smtClean="0"/>
              <a:t>Clause 2</a:t>
            </a:r>
            <a:r>
              <a:rPr lang="en-GB" dirty="0" smtClean="0"/>
              <a:t>:  UK laws that are EU-derived apply after exit day</a:t>
            </a:r>
          </a:p>
          <a:p>
            <a:r>
              <a:rPr lang="en-GB" b="1" dirty="0" smtClean="0"/>
              <a:t>Clause 3</a:t>
            </a:r>
            <a:r>
              <a:rPr lang="en-GB" dirty="0" smtClean="0"/>
              <a:t>:  Most forms of directly applicable EU law are automatically incorporated as UK law on exit day (to extent "in force" and "applying")</a:t>
            </a:r>
          </a:p>
          <a:p>
            <a:r>
              <a:rPr lang="en-GB" b="1" dirty="0" smtClean="0"/>
              <a:t>Clause 4</a:t>
            </a:r>
            <a:r>
              <a:rPr lang="en-GB" dirty="0" smtClean="0"/>
              <a:t>: Preserve the effect in UK law of existing rights, powers, liabilities etc. notwithstanding change to legal basis</a:t>
            </a:r>
          </a:p>
          <a:p>
            <a:r>
              <a:rPr lang="en-GB" b="1" dirty="0" smtClean="0"/>
              <a:t>Clause 5</a:t>
            </a:r>
            <a:r>
              <a:rPr lang="en-GB" dirty="0" smtClean="0"/>
              <a:t>: EU law still relevant to interpretation of laws passed or made before exit day</a:t>
            </a:r>
          </a:p>
          <a:p>
            <a:r>
              <a:rPr lang="en-GB" b="1" dirty="0" smtClean="0"/>
              <a:t>Clause 6</a:t>
            </a:r>
            <a:r>
              <a:rPr lang="en-GB" dirty="0" smtClean="0"/>
              <a:t>: No further references by UK courts to CJEU </a:t>
            </a:r>
          </a:p>
        </p:txBody>
      </p:sp>
      <p:sp>
        <p:nvSpPr>
          <p:cNvPr id="2" name="Slide Title"/>
          <p:cNvSpPr>
            <a:spLocks noGrp="1"/>
          </p:cNvSpPr>
          <p:nvPr>
            <p:ph type="title"/>
          </p:nvPr>
        </p:nvSpPr>
        <p:spPr/>
        <p:txBody>
          <a:bodyPr/>
          <a:lstStyle/>
          <a:p>
            <a:r>
              <a:rPr lang="en-GB" b="1" dirty="0" smtClean="0"/>
              <a:t>European Union (Withdrawal) Bill</a:t>
            </a:r>
            <a:endParaRPr lang="en-GB" b="1" dirty="0"/>
          </a:p>
        </p:txBody>
      </p:sp>
    </p:spTree>
    <p:extLst>
      <p:ext uri="{BB962C8B-B14F-4D97-AF65-F5344CB8AC3E}">
        <p14:creationId xmlns:p14="http://schemas.microsoft.com/office/powerpoint/2010/main" val="3861429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534274" y="4386262"/>
            <a:ext cx="1419225" cy="314325"/>
          </a:xfrm>
          <a:prstGeom prst="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0" name="Rectangle 9"/>
          <p:cNvSpPr/>
          <p:nvPr/>
        </p:nvSpPr>
        <p:spPr>
          <a:xfrm>
            <a:off x="7391399" y="2919412"/>
            <a:ext cx="1419225" cy="314325"/>
          </a:xfrm>
          <a:prstGeom prst="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8" name="Rectangle 7"/>
          <p:cNvSpPr/>
          <p:nvPr/>
        </p:nvSpPr>
        <p:spPr>
          <a:xfrm>
            <a:off x="7362824" y="947737"/>
            <a:ext cx="1419225" cy="314325"/>
          </a:xfrm>
          <a:prstGeom prst="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12</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7999" y="900000"/>
            <a:ext cx="8675025" cy="4243500"/>
          </a:xfrm>
        </p:spPr>
        <p:txBody>
          <a:bodyPr>
            <a:normAutofit/>
          </a:bodyPr>
          <a:lstStyle/>
          <a:p>
            <a:r>
              <a:rPr lang="en-GB" b="1" dirty="0"/>
              <a:t>Clause 7</a:t>
            </a:r>
            <a:r>
              <a:rPr lang="en-GB" dirty="0"/>
              <a:t>: Power to make regulations the Minister considers </a:t>
            </a:r>
            <a:r>
              <a:rPr lang="en-GB" u="sng" dirty="0"/>
              <a:t>appropriate</a:t>
            </a:r>
            <a:r>
              <a:rPr lang="en-GB" dirty="0"/>
              <a:t> to deal with "deficiencies" in retained EU law, within </a:t>
            </a:r>
            <a:r>
              <a:rPr lang="en-GB" u="sng" dirty="0"/>
              <a:t>2 years </a:t>
            </a:r>
            <a:r>
              <a:rPr lang="en-GB" dirty="0"/>
              <a:t>of exit day </a:t>
            </a:r>
          </a:p>
          <a:p>
            <a:endParaRPr lang="en-GB" b="1" dirty="0" smtClean="0"/>
          </a:p>
          <a:p>
            <a:endParaRPr lang="en-GB" b="1" dirty="0"/>
          </a:p>
          <a:p>
            <a:r>
              <a:rPr lang="en-GB" b="1" dirty="0" smtClean="0"/>
              <a:t>Clause 8</a:t>
            </a:r>
            <a:r>
              <a:rPr lang="en-GB" dirty="0" smtClean="0"/>
              <a:t>: Regulations  to comply with international obligations</a:t>
            </a:r>
          </a:p>
          <a:p>
            <a:r>
              <a:rPr lang="en-GB" b="1" dirty="0" smtClean="0"/>
              <a:t>Clause 9</a:t>
            </a:r>
            <a:r>
              <a:rPr lang="en-GB" dirty="0" smtClean="0"/>
              <a:t>: </a:t>
            </a:r>
            <a:r>
              <a:rPr lang="en-GB" dirty="0"/>
              <a:t>Power to make regulations the Minister </a:t>
            </a:r>
            <a:r>
              <a:rPr lang="en-GB" dirty="0" smtClean="0"/>
              <a:t>considers </a:t>
            </a:r>
            <a:r>
              <a:rPr lang="en-GB" u="sng" dirty="0" smtClean="0"/>
              <a:t>appropriate</a:t>
            </a:r>
            <a:r>
              <a:rPr lang="en-GB" dirty="0" smtClean="0"/>
              <a:t> for purposes of implementing the withdrawal agreement, but only </a:t>
            </a:r>
            <a:r>
              <a:rPr lang="en-GB" u="sng" dirty="0" smtClean="0"/>
              <a:t>before</a:t>
            </a:r>
            <a:r>
              <a:rPr lang="en-GB" dirty="0" smtClean="0"/>
              <a:t> exit day</a:t>
            </a:r>
          </a:p>
          <a:p>
            <a:endParaRPr lang="en-GB" dirty="0" smtClean="0"/>
          </a:p>
          <a:p>
            <a:r>
              <a:rPr lang="en-GB" b="1" dirty="0" smtClean="0"/>
              <a:t>Clause 17</a:t>
            </a:r>
            <a:r>
              <a:rPr lang="en-GB" dirty="0" smtClean="0"/>
              <a:t>:  Power to make regulations the Minister considers </a:t>
            </a:r>
            <a:r>
              <a:rPr lang="en-GB" u="sng" dirty="0" smtClean="0"/>
              <a:t>appropriate</a:t>
            </a:r>
            <a:r>
              <a:rPr lang="en-GB" dirty="0" smtClean="0"/>
              <a:t> to make transitional provisions</a:t>
            </a:r>
          </a:p>
        </p:txBody>
      </p:sp>
      <p:sp>
        <p:nvSpPr>
          <p:cNvPr id="2" name="Slide Title"/>
          <p:cNvSpPr>
            <a:spLocks noGrp="1"/>
          </p:cNvSpPr>
          <p:nvPr>
            <p:ph type="title"/>
          </p:nvPr>
        </p:nvSpPr>
        <p:spPr/>
        <p:txBody>
          <a:bodyPr/>
          <a:lstStyle/>
          <a:p>
            <a:r>
              <a:rPr lang="en-GB" b="1" dirty="0" smtClean="0"/>
              <a:t>European Union (Withdrawal) Bill</a:t>
            </a:r>
            <a:endParaRPr lang="en-GB" b="1" dirty="0"/>
          </a:p>
        </p:txBody>
      </p:sp>
      <p:sp>
        <p:nvSpPr>
          <p:cNvPr id="12" name="Cloud 11"/>
          <p:cNvSpPr/>
          <p:nvPr/>
        </p:nvSpPr>
        <p:spPr>
          <a:xfrm>
            <a:off x="772318" y="1548522"/>
            <a:ext cx="2011364" cy="800101"/>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3" name="TextBox 12"/>
          <p:cNvSpPr txBox="1"/>
          <p:nvPr/>
        </p:nvSpPr>
        <p:spPr>
          <a:xfrm>
            <a:off x="971550" y="1680709"/>
            <a:ext cx="1724025" cy="584775"/>
          </a:xfrm>
          <a:prstGeom prst="rect">
            <a:avLst/>
          </a:prstGeom>
          <a:noFill/>
        </p:spPr>
        <p:txBody>
          <a:bodyPr wrap="square" rtlCol="0">
            <a:spAutoFit/>
          </a:bodyPr>
          <a:lstStyle/>
          <a:p>
            <a:r>
              <a:rPr lang="en-GB" sz="1600" b="1" dirty="0" smtClean="0"/>
              <a:t>Nationalising the "</a:t>
            </a:r>
            <a:r>
              <a:rPr lang="en-GB" sz="1600" b="1" dirty="0" err="1" smtClean="0"/>
              <a:t>acquis</a:t>
            </a:r>
            <a:r>
              <a:rPr lang="en-GB" sz="1600" b="1" dirty="0" smtClean="0"/>
              <a:t>"</a:t>
            </a:r>
            <a:endParaRPr lang="en-GB" sz="1600" b="1" dirty="0"/>
          </a:p>
        </p:txBody>
      </p:sp>
      <p:sp>
        <p:nvSpPr>
          <p:cNvPr id="14" name="Cloud 13"/>
          <p:cNvSpPr/>
          <p:nvPr/>
        </p:nvSpPr>
        <p:spPr>
          <a:xfrm>
            <a:off x="3390900" y="1631661"/>
            <a:ext cx="3000374" cy="882939"/>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5" name="TextBox 14"/>
          <p:cNvSpPr txBox="1"/>
          <p:nvPr/>
        </p:nvSpPr>
        <p:spPr>
          <a:xfrm>
            <a:off x="3591717" y="1687648"/>
            <a:ext cx="2799557" cy="584775"/>
          </a:xfrm>
          <a:prstGeom prst="rect">
            <a:avLst/>
          </a:prstGeom>
          <a:noFill/>
        </p:spPr>
        <p:txBody>
          <a:bodyPr wrap="square" rtlCol="0">
            <a:spAutoFit/>
          </a:bodyPr>
          <a:lstStyle/>
          <a:p>
            <a:r>
              <a:rPr lang="en-GB" sz="1600" dirty="0" smtClean="0"/>
              <a:t>House of Lords wants to change this to "</a:t>
            </a:r>
            <a:r>
              <a:rPr lang="en-GB" sz="1600" b="1" dirty="0" smtClean="0"/>
              <a:t>necessary</a:t>
            </a:r>
            <a:r>
              <a:rPr lang="en-GB" sz="1600" dirty="0" smtClean="0"/>
              <a:t>"</a:t>
            </a:r>
            <a:endParaRPr lang="en-GB" sz="1600" dirty="0"/>
          </a:p>
        </p:txBody>
      </p:sp>
      <p:sp>
        <p:nvSpPr>
          <p:cNvPr id="16" name="Freeform 15"/>
          <p:cNvSpPr/>
          <p:nvPr/>
        </p:nvSpPr>
        <p:spPr>
          <a:xfrm>
            <a:off x="5219700" y="496819"/>
            <a:ext cx="2247900" cy="1236731"/>
          </a:xfrm>
          <a:custGeom>
            <a:avLst/>
            <a:gdLst>
              <a:gd name="connsiteX0" fmla="*/ 0 w 2247900"/>
              <a:gd name="connsiteY0" fmla="*/ 1236731 h 1236731"/>
              <a:gd name="connsiteX1" fmla="*/ 1038225 w 2247900"/>
              <a:gd name="connsiteY1" fmla="*/ 36581 h 1236731"/>
              <a:gd name="connsiteX2" fmla="*/ 2247900 w 2247900"/>
              <a:gd name="connsiteY2" fmla="*/ 427106 h 1236731"/>
            </a:gdLst>
            <a:ahLst/>
            <a:cxnLst>
              <a:cxn ang="0">
                <a:pos x="connsiteX0" y="connsiteY0"/>
              </a:cxn>
              <a:cxn ang="0">
                <a:pos x="connsiteX1" y="connsiteY1"/>
              </a:cxn>
              <a:cxn ang="0">
                <a:pos x="connsiteX2" y="connsiteY2"/>
              </a:cxn>
            </a:cxnLst>
            <a:rect l="l" t="t" r="r" b="b"/>
            <a:pathLst>
              <a:path w="2247900" h="1236731">
                <a:moveTo>
                  <a:pt x="0" y="1236731"/>
                </a:moveTo>
                <a:cubicBezTo>
                  <a:pt x="331787" y="704124"/>
                  <a:pt x="663575" y="171518"/>
                  <a:pt x="1038225" y="36581"/>
                </a:cubicBezTo>
                <a:cubicBezTo>
                  <a:pt x="1412875" y="-98356"/>
                  <a:pt x="1830387" y="164375"/>
                  <a:pt x="2247900" y="427106"/>
                </a:cubicBezTo>
              </a:path>
            </a:pathLst>
          </a:custGeom>
          <a:noFill/>
          <a:ln w="19050">
            <a:solidFill>
              <a:srgbClr val="FF0000"/>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loud 16"/>
          <p:cNvSpPr/>
          <p:nvPr/>
        </p:nvSpPr>
        <p:spPr>
          <a:xfrm>
            <a:off x="1323178" y="3508387"/>
            <a:ext cx="2944022" cy="800101"/>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8" name="TextBox 17"/>
          <p:cNvSpPr txBox="1"/>
          <p:nvPr/>
        </p:nvSpPr>
        <p:spPr>
          <a:xfrm>
            <a:off x="1599801" y="3560892"/>
            <a:ext cx="2705499" cy="584775"/>
          </a:xfrm>
          <a:prstGeom prst="rect">
            <a:avLst/>
          </a:prstGeom>
          <a:noFill/>
        </p:spPr>
        <p:txBody>
          <a:bodyPr wrap="square" rtlCol="0">
            <a:spAutoFit/>
          </a:bodyPr>
          <a:lstStyle/>
          <a:p>
            <a:r>
              <a:rPr lang="en-GB" sz="1600" b="1" dirty="0" smtClean="0"/>
              <a:t>Government defeated on this in December</a:t>
            </a:r>
            <a:endParaRPr lang="en-GB" sz="1600" b="1" dirty="0"/>
          </a:p>
        </p:txBody>
      </p:sp>
    </p:spTree>
    <p:extLst>
      <p:ext uri="{BB962C8B-B14F-4D97-AF65-F5344CB8AC3E}">
        <p14:creationId xmlns:p14="http://schemas.microsoft.com/office/powerpoint/2010/main" val="1912762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endParaRPr lang="de-DE" dirty="0" smtClean="0"/>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13</a:t>
            </a:fld>
            <a:endParaRPr lang="en-GB" dirty="0"/>
          </a:p>
        </p:txBody>
      </p:sp>
      <p:sp>
        <p:nvSpPr>
          <p:cNvPr id="5" name="Title 4"/>
          <p:cNvSpPr>
            <a:spLocks noGrp="1"/>
          </p:cNvSpPr>
          <p:nvPr>
            <p:ph type="title"/>
          </p:nvPr>
        </p:nvSpPr>
        <p:spPr/>
        <p:txBody>
          <a:bodyPr/>
          <a:lstStyle/>
          <a:p>
            <a:r>
              <a:rPr lang="en-GB" dirty="0" smtClean="0"/>
              <a:t>Amendments to the Bill (1)</a:t>
            </a:r>
            <a:endParaRPr lang="en-GB" dirty="0"/>
          </a:p>
        </p:txBody>
      </p:sp>
      <p:sp>
        <p:nvSpPr>
          <p:cNvPr id="6" name="Rectangle 5"/>
          <p:cNvSpPr/>
          <p:nvPr/>
        </p:nvSpPr>
        <p:spPr>
          <a:xfrm>
            <a:off x="323636" y="888804"/>
            <a:ext cx="8306656" cy="3139321"/>
          </a:xfrm>
          <a:prstGeom prst="rect">
            <a:avLst/>
          </a:prstGeom>
        </p:spPr>
        <p:txBody>
          <a:bodyPr wrap="square">
            <a:spAutoFit/>
          </a:bodyPr>
          <a:lstStyle/>
          <a:p>
            <a:pPr marL="342900" indent="-342900">
              <a:buAutoNum type="arabicPlain" startAt="7"/>
            </a:pPr>
            <a:r>
              <a:rPr lang="en-GB" b="1" dirty="0" smtClean="0"/>
              <a:t>Dealing </a:t>
            </a:r>
            <a:r>
              <a:rPr lang="en-GB" b="1" dirty="0"/>
              <a:t>with deficiencies arising from </a:t>
            </a:r>
            <a:r>
              <a:rPr lang="en-GB" b="1" dirty="0" smtClean="0"/>
              <a:t>withdrawal</a:t>
            </a:r>
          </a:p>
          <a:p>
            <a:endParaRPr lang="en-GB" dirty="0" smtClean="0"/>
          </a:p>
          <a:p>
            <a:r>
              <a:rPr lang="en-GB" dirty="0" smtClean="0"/>
              <a:t>7 (2</a:t>
            </a:r>
            <a:r>
              <a:rPr lang="en-GB" dirty="0"/>
              <a:t>) Deficiencies in retained EU </a:t>
            </a:r>
            <a:r>
              <a:rPr lang="en-GB" dirty="0" smtClean="0"/>
              <a:t>law </a:t>
            </a:r>
            <a:r>
              <a:rPr lang="en-GB" u="sng" dirty="0" smtClean="0">
                <a:solidFill>
                  <a:srgbClr val="FF0000"/>
                </a:solidFill>
              </a:rPr>
              <a:t>are</a:t>
            </a:r>
            <a:r>
              <a:rPr lang="en-GB" dirty="0" smtClean="0">
                <a:solidFill>
                  <a:srgbClr val="FF0000"/>
                </a:solidFill>
              </a:rPr>
              <a:t> </a:t>
            </a:r>
            <a:r>
              <a:rPr lang="en-GB" strike="sngStrike" dirty="0">
                <a:solidFill>
                  <a:srgbClr val="FF0000"/>
                </a:solidFill>
              </a:rPr>
              <a:t>include (but are not limited to)</a:t>
            </a:r>
            <a:r>
              <a:rPr lang="en-GB" dirty="0">
                <a:solidFill>
                  <a:srgbClr val="FF0000"/>
                </a:solidFill>
              </a:rPr>
              <a:t> </a:t>
            </a:r>
            <a:r>
              <a:rPr lang="en-GB" dirty="0"/>
              <a:t>where </a:t>
            </a:r>
            <a:r>
              <a:rPr lang="en-GB" dirty="0" smtClean="0"/>
              <a:t>the Minister </a:t>
            </a:r>
            <a:r>
              <a:rPr lang="en-GB" dirty="0"/>
              <a:t>considers that retained EU law</a:t>
            </a:r>
            <a:r>
              <a:rPr lang="en-GB" dirty="0" smtClean="0"/>
              <a:t>— …</a:t>
            </a:r>
          </a:p>
          <a:p>
            <a:endParaRPr lang="en-GB" dirty="0"/>
          </a:p>
          <a:p>
            <a:r>
              <a:rPr lang="en-GB" dirty="0"/>
              <a:t>7 (3) </a:t>
            </a:r>
            <a:r>
              <a:rPr lang="en-GB" u="sng" dirty="0" smtClean="0">
                <a:solidFill>
                  <a:srgbClr val="FF0000"/>
                </a:solidFill>
              </a:rPr>
              <a:t>There </a:t>
            </a:r>
            <a:r>
              <a:rPr lang="en-GB" u="sng" dirty="0">
                <a:solidFill>
                  <a:srgbClr val="FF0000"/>
                </a:solidFill>
              </a:rPr>
              <a:t>is also a deficiency in retained EU law where the Minister considers </a:t>
            </a:r>
            <a:r>
              <a:rPr lang="en-GB" u="sng" dirty="0" smtClean="0">
                <a:solidFill>
                  <a:srgbClr val="FF0000"/>
                </a:solidFill>
              </a:rPr>
              <a:t>that there </a:t>
            </a:r>
            <a:r>
              <a:rPr lang="en-GB" u="sng" dirty="0">
                <a:solidFill>
                  <a:srgbClr val="FF0000"/>
                </a:solidFill>
              </a:rPr>
              <a:t>is—</a:t>
            </a:r>
          </a:p>
          <a:p>
            <a:r>
              <a:rPr lang="en-GB" u="sng" dirty="0">
                <a:solidFill>
                  <a:srgbClr val="FF0000"/>
                </a:solidFill>
              </a:rPr>
              <a:t>(a) anything in retained EU law which is of a similar kind to any deficiency</a:t>
            </a:r>
          </a:p>
          <a:p>
            <a:r>
              <a:rPr lang="en-GB" u="sng" dirty="0">
                <a:solidFill>
                  <a:srgbClr val="FF0000"/>
                </a:solidFill>
              </a:rPr>
              <a:t>which falls within subsection (2), or</a:t>
            </a:r>
          </a:p>
          <a:p>
            <a:r>
              <a:rPr lang="en-GB" u="sng" dirty="0">
                <a:solidFill>
                  <a:srgbClr val="FF0000"/>
                </a:solidFill>
              </a:rPr>
              <a:t>(b) a deficiency in retained EU law of a kind described, or provided for, in</a:t>
            </a:r>
          </a:p>
          <a:p>
            <a:r>
              <a:rPr lang="en-GB" u="sng" dirty="0">
                <a:solidFill>
                  <a:srgbClr val="FF0000"/>
                </a:solidFill>
              </a:rPr>
              <a:t>regulations made by a Minister of the Crown</a:t>
            </a:r>
            <a:r>
              <a:rPr lang="en-GB" u="sng" dirty="0" smtClean="0">
                <a:solidFill>
                  <a:srgbClr val="FF0000"/>
                </a:solidFill>
              </a:rPr>
              <a:t>.</a:t>
            </a:r>
          </a:p>
        </p:txBody>
      </p:sp>
    </p:spTree>
    <p:extLst>
      <p:ext uri="{BB962C8B-B14F-4D97-AF65-F5344CB8AC3E}">
        <p14:creationId xmlns:p14="http://schemas.microsoft.com/office/powerpoint/2010/main" val="3256541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endParaRPr lang="de-DE" dirty="0" smtClean="0"/>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14</a:t>
            </a:fld>
            <a:endParaRPr lang="en-GB" dirty="0"/>
          </a:p>
        </p:txBody>
      </p:sp>
      <p:sp>
        <p:nvSpPr>
          <p:cNvPr id="5" name="Title 4"/>
          <p:cNvSpPr>
            <a:spLocks noGrp="1"/>
          </p:cNvSpPr>
          <p:nvPr>
            <p:ph type="title"/>
          </p:nvPr>
        </p:nvSpPr>
        <p:spPr/>
        <p:txBody>
          <a:bodyPr/>
          <a:lstStyle/>
          <a:p>
            <a:r>
              <a:rPr lang="en-GB" dirty="0" smtClean="0"/>
              <a:t>Amendments to the Bill (2)</a:t>
            </a:r>
            <a:endParaRPr lang="en-GB" dirty="0"/>
          </a:p>
        </p:txBody>
      </p:sp>
      <p:sp>
        <p:nvSpPr>
          <p:cNvPr id="6" name="Rectangle 5"/>
          <p:cNvSpPr/>
          <p:nvPr/>
        </p:nvSpPr>
        <p:spPr>
          <a:xfrm>
            <a:off x="323636" y="888804"/>
            <a:ext cx="8306656" cy="2585323"/>
          </a:xfrm>
          <a:prstGeom prst="rect">
            <a:avLst/>
          </a:prstGeom>
        </p:spPr>
        <p:txBody>
          <a:bodyPr wrap="square">
            <a:spAutoFit/>
          </a:bodyPr>
          <a:lstStyle/>
          <a:p>
            <a:r>
              <a:rPr lang="en-GB" b="1" dirty="0" smtClean="0"/>
              <a:t>9 </a:t>
            </a:r>
            <a:r>
              <a:rPr lang="en-GB" b="1" dirty="0"/>
              <a:t>Implementing the withdrawal </a:t>
            </a:r>
            <a:r>
              <a:rPr lang="en-GB" b="1" dirty="0" smtClean="0"/>
              <a:t>agreement</a:t>
            </a:r>
          </a:p>
          <a:p>
            <a:endParaRPr lang="en-GB" b="1" dirty="0"/>
          </a:p>
          <a:p>
            <a:r>
              <a:rPr lang="en-GB" dirty="0"/>
              <a:t>(1) A Minister of the Crown may by regulations make such provision as the</a:t>
            </a:r>
          </a:p>
          <a:p>
            <a:r>
              <a:rPr lang="en-GB" dirty="0"/>
              <a:t>Minister considers appropriate for the purposes of implementing the</a:t>
            </a:r>
          </a:p>
          <a:p>
            <a:r>
              <a:rPr lang="en-GB" dirty="0"/>
              <a:t>withdrawal agreement if the Minister considers that such provision should be</a:t>
            </a:r>
          </a:p>
          <a:p>
            <a:r>
              <a:rPr lang="en-GB" dirty="0"/>
              <a:t>in force on or before exit day</a:t>
            </a:r>
            <a:r>
              <a:rPr lang="en-GB" u="sng" dirty="0">
                <a:solidFill>
                  <a:srgbClr val="FF0000"/>
                </a:solidFill>
              </a:rPr>
              <a:t>, subject to the prior enactment of a statute by</a:t>
            </a:r>
          </a:p>
          <a:p>
            <a:r>
              <a:rPr lang="en-GB" u="sng" dirty="0">
                <a:solidFill>
                  <a:srgbClr val="FF0000"/>
                </a:solidFill>
              </a:rPr>
              <a:t>Parliament approving the final terms of withdrawal of the United Kingdom</a:t>
            </a:r>
          </a:p>
          <a:p>
            <a:r>
              <a:rPr lang="en-GB" u="sng" dirty="0">
                <a:solidFill>
                  <a:srgbClr val="FF0000"/>
                </a:solidFill>
              </a:rPr>
              <a:t>from the European Union.</a:t>
            </a:r>
          </a:p>
          <a:p>
            <a:endParaRPr lang="en-GB" dirty="0"/>
          </a:p>
        </p:txBody>
      </p:sp>
      <p:sp>
        <p:nvSpPr>
          <p:cNvPr id="4" name="Rectangle 3"/>
          <p:cNvSpPr/>
          <p:nvPr/>
        </p:nvSpPr>
        <p:spPr>
          <a:xfrm>
            <a:off x="323635" y="4000924"/>
            <a:ext cx="8491591" cy="646331"/>
          </a:xfrm>
          <a:prstGeom prst="rect">
            <a:avLst/>
          </a:prstGeom>
        </p:spPr>
        <p:txBody>
          <a:bodyPr wrap="square">
            <a:spAutoFit/>
          </a:bodyPr>
          <a:lstStyle/>
          <a:p>
            <a:r>
              <a:rPr lang="en-GB" dirty="0"/>
              <a:t>“exit day” means </a:t>
            </a:r>
            <a:r>
              <a:rPr lang="en-GB" strike="sngStrike" dirty="0">
                <a:solidFill>
                  <a:srgbClr val="FF0000"/>
                </a:solidFill>
              </a:rPr>
              <a:t>such day as a Minister of the Crown may by regulations</a:t>
            </a:r>
          </a:p>
          <a:p>
            <a:r>
              <a:rPr lang="en-GB" strike="sngStrike" dirty="0" smtClean="0">
                <a:solidFill>
                  <a:srgbClr val="FF0000"/>
                </a:solidFill>
              </a:rPr>
              <a:t>Appoint </a:t>
            </a:r>
            <a:r>
              <a:rPr lang="en-GB" u="sng" dirty="0" smtClean="0">
                <a:solidFill>
                  <a:srgbClr val="FF0000"/>
                </a:solidFill>
              </a:rPr>
              <a:t>29 </a:t>
            </a:r>
            <a:r>
              <a:rPr lang="en-GB" u="sng" dirty="0">
                <a:solidFill>
                  <a:srgbClr val="FF0000"/>
                </a:solidFill>
              </a:rPr>
              <a:t>March 2019 at 11.00 p.m. </a:t>
            </a:r>
            <a:r>
              <a:rPr lang="en-GB" dirty="0"/>
              <a:t>(and see subsection subsections (</a:t>
            </a:r>
            <a:r>
              <a:rPr lang="en-GB" dirty="0" smtClean="0"/>
              <a:t>2) </a:t>
            </a:r>
            <a:r>
              <a:rPr lang="en-GB" u="sng" dirty="0" smtClean="0">
                <a:solidFill>
                  <a:srgbClr val="FF0000"/>
                </a:solidFill>
              </a:rPr>
              <a:t>to </a:t>
            </a:r>
            <a:r>
              <a:rPr lang="en-GB" u="sng" dirty="0">
                <a:solidFill>
                  <a:srgbClr val="FF0000"/>
                </a:solidFill>
              </a:rPr>
              <a:t>(5</a:t>
            </a:r>
            <a:r>
              <a:rPr lang="en-GB" u="sng" dirty="0" smtClean="0">
                <a:solidFill>
                  <a:srgbClr val="FF0000"/>
                </a:solidFill>
              </a:rPr>
              <a:t>)</a:t>
            </a:r>
            <a:r>
              <a:rPr lang="en-GB" dirty="0" smtClean="0"/>
              <a:t>);</a:t>
            </a:r>
            <a:endParaRPr lang="en-GB" dirty="0"/>
          </a:p>
        </p:txBody>
      </p:sp>
      <p:sp>
        <p:nvSpPr>
          <p:cNvPr id="7" name="Rectangle 6"/>
          <p:cNvSpPr/>
          <p:nvPr/>
        </p:nvSpPr>
        <p:spPr>
          <a:xfrm>
            <a:off x="407930" y="3497617"/>
            <a:ext cx="2225289" cy="369332"/>
          </a:xfrm>
          <a:prstGeom prst="rect">
            <a:avLst/>
          </a:prstGeom>
        </p:spPr>
        <p:txBody>
          <a:bodyPr wrap="none">
            <a:spAutoFit/>
          </a:bodyPr>
          <a:lstStyle/>
          <a:p>
            <a:r>
              <a:rPr lang="en-GB" b="1" dirty="0"/>
              <a:t>14 Interpretation</a:t>
            </a:r>
            <a:endParaRPr lang="en-GB" dirty="0"/>
          </a:p>
        </p:txBody>
      </p:sp>
    </p:spTree>
    <p:extLst>
      <p:ext uri="{BB962C8B-B14F-4D97-AF65-F5344CB8AC3E}">
        <p14:creationId xmlns:p14="http://schemas.microsoft.com/office/powerpoint/2010/main" val="766860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cNvSpPr>
            <a:spLocks noGrp="1"/>
          </p:cNvSpPr>
          <p:nvPr>
            <p:ph type="sldNum" sz="quarter" idx="4"/>
          </p:nvPr>
        </p:nvSpPr>
        <p:spPr>
          <a:xfrm>
            <a:off x="8676542" y="4692084"/>
            <a:ext cx="305532" cy="215444"/>
          </a:xfrm>
        </p:spPr>
        <p:txBody>
          <a:bodyPr/>
          <a:lstStyle/>
          <a:p>
            <a:r>
              <a:rPr lang="en-GB" smtClean="0"/>
              <a:t>|  </a:t>
            </a:r>
            <a:fld id="{6967D197-2218-4700-B211-63EF06F51A7E}" type="slidenum">
              <a:rPr lang="en-GB" smtClean="0"/>
              <a:pPr/>
              <a:t>15</a:t>
            </a:fld>
            <a:endParaRPr lang="en-GB"/>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22525"/>
            <a:ext cx="8568000" cy="568125"/>
          </a:xfrm>
        </p:spPr>
        <p:txBody>
          <a:bodyPr>
            <a:normAutofit/>
          </a:bodyPr>
          <a:lstStyle/>
          <a:p>
            <a:r>
              <a:rPr lang="en-GB" dirty="0" smtClean="0"/>
              <a:t>EU insurance regulatory framework </a:t>
            </a:r>
          </a:p>
          <a:p>
            <a:pPr lvl="1"/>
            <a:endParaRPr lang="en-GB" dirty="0" smtClean="0"/>
          </a:p>
          <a:p>
            <a:pPr lvl="1"/>
            <a:endParaRPr lang="en-GB" dirty="0" smtClean="0"/>
          </a:p>
        </p:txBody>
      </p:sp>
      <p:sp>
        <p:nvSpPr>
          <p:cNvPr id="2" name="Slide Title"/>
          <p:cNvSpPr>
            <a:spLocks noGrp="1"/>
          </p:cNvSpPr>
          <p:nvPr>
            <p:ph type="title"/>
          </p:nvPr>
        </p:nvSpPr>
        <p:spPr/>
        <p:txBody>
          <a:bodyPr/>
          <a:lstStyle/>
          <a:p>
            <a:r>
              <a:rPr lang="en-GB" b="1" dirty="0" smtClean="0"/>
              <a:t>Solvency II regulatory framework</a:t>
            </a:r>
            <a:endParaRPr lang="en-GB" b="1" dirty="0"/>
          </a:p>
        </p:txBody>
      </p:sp>
      <p:sp>
        <p:nvSpPr>
          <p:cNvPr id="6" name="TextBox 5"/>
          <p:cNvSpPr txBox="1"/>
          <p:nvPr/>
        </p:nvSpPr>
        <p:spPr>
          <a:xfrm>
            <a:off x="2085975" y="1636127"/>
            <a:ext cx="2867025" cy="338554"/>
          </a:xfrm>
          <a:prstGeom prst="rect">
            <a:avLst/>
          </a:prstGeom>
          <a:solidFill>
            <a:schemeClr val="bg2"/>
          </a:solidFill>
        </p:spPr>
        <p:txBody>
          <a:bodyPr wrap="square" rtlCol="0">
            <a:spAutoFit/>
          </a:bodyPr>
          <a:lstStyle/>
          <a:p>
            <a:pPr algn="ctr"/>
            <a:r>
              <a:rPr lang="en-GB" sz="1600" dirty="0" smtClean="0"/>
              <a:t>Solvency II Directive</a:t>
            </a:r>
            <a:endParaRPr lang="en-GB" sz="1600" dirty="0"/>
          </a:p>
        </p:txBody>
      </p:sp>
      <p:sp>
        <p:nvSpPr>
          <p:cNvPr id="9" name="TextBox 8"/>
          <p:cNvSpPr txBox="1"/>
          <p:nvPr/>
        </p:nvSpPr>
        <p:spPr>
          <a:xfrm>
            <a:off x="2600324" y="2436227"/>
            <a:ext cx="2867025" cy="338554"/>
          </a:xfrm>
          <a:prstGeom prst="rect">
            <a:avLst/>
          </a:prstGeom>
          <a:solidFill>
            <a:schemeClr val="bg2"/>
          </a:solidFill>
        </p:spPr>
        <p:txBody>
          <a:bodyPr wrap="square" rtlCol="0">
            <a:spAutoFit/>
          </a:bodyPr>
          <a:lstStyle/>
          <a:p>
            <a:pPr algn="ctr"/>
            <a:r>
              <a:rPr lang="en-GB" sz="1600" dirty="0" smtClean="0"/>
              <a:t>Solvency II Regulation</a:t>
            </a:r>
            <a:endParaRPr lang="en-GB" sz="1600" dirty="0"/>
          </a:p>
        </p:txBody>
      </p:sp>
      <p:sp>
        <p:nvSpPr>
          <p:cNvPr id="10" name="TextBox 9"/>
          <p:cNvSpPr txBox="1"/>
          <p:nvPr/>
        </p:nvSpPr>
        <p:spPr>
          <a:xfrm>
            <a:off x="2886074" y="3160127"/>
            <a:ext cx="3133726" cy="338554"/>
          </a:xfrm>
          <a:prstGeom prst="rect">
            <a:avLst/>
          </a:prstGeom>
          <a:solidFill>
            <a:schemeClr val="bg2"/>
          </a:solidFill>
        </p:spPr>
        <p:txBody>
          <a:bodyPr wrap="square" rtlCol="0">
            <a:spAutoFit/>
          </a:bodyPr>
          <a:lstStyle/>
          <a:p>
            <a:pPr algn="ctr"/>
            <a:r>
              <a:rPr lang="en-GB" sz="1600" dirty="0" smtClean="0"/>
              <a:t>Implementing Regulations</a:t>
            </a:r>
            <a:endParaRPr lang="en-GB" sz="1600" dirty="0"/>
          </a:p>
        </p:txBody>
      </p:sp>
      <p:sp>
        <p:nvSpPr>
          <p:cNvPr id="11" name="TextBox 10"/>
          <p:cNvSpPr txBox="1"/>
          <p:nvPr/>
        </p:nvSpPr>
        <p:spPr>
          <a:xfrm>
            <a:off x="2105024" y="4065835"/>
            <a:ext cx="2867025" cy="338554"/>
          </a:xfrm>
          <a:prstGeom prst="rect">
            <a:avLst/>
          </a:prstGeom>
          <a:solidFill>
            <a:schemeClr val="bg2"/>
          </a:solidFill>
        </p:spPr>
        <p:txBody>
          <a:bodyPr wrap="square" rtlCol="0">
            <a:spAutoFit/>
          </a:bodyPr>
          <a:lstStyle/>
          <a:p>
            <a:pPr algn="ctr"/>
            <a:r>
              <a:rPr lang="en-GB" sz="1600" dirty="0" smtClean="0"/>
              <a:t>EIOPA Guidelines</a:t>
            </a:r>
            <a:endParaRPr lang="en-GB" sz="1600" dirty="0"/>
          </a:p>
        </p:txBody>
      </p:sp>
      <p:cxnSp>
        <p:nvCxnSpPr>
          <p:cNvPr id="14" name="Straight Connector 13"/>
          <p:cNvCxnSpPr/>
          <p:nvPr/>
        </p:nvCxnSpPr>
        <p:spPr>
          <a:xfrm>
            <a:off x="4391025" y="2774781"/>
            <a:ext cx="0" cy="385346"/>
          </a:xfrm>
          <a:prstGeom prst="line">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38537" y="1974681"/>
            <a:ext cx="0" cy="461546"/>
          </a:xfrm>
          <a:prstGeom prst="line">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95275" y="2202596"/>
            <a:ext cx="8553450" cy="0"/>
          </a:xfrm>
          <a:prstGeom prst="line">
            <a:avLst/>
          </a:prstGeom>
          <a:ln w="6350" cmpd="dbl">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66962" y="1974681"/>
            <a:ext cx="0" cy="2091154"/>
          </a:xfrm>
          <a:prstGeom prst="line">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95275" y="1636127"/>
            <a:ext cx="1485900" cy="338554"/>
          </a:xfrm>
          <a:prstGeom prst="rect">
            <a:avLst/>
          </a:prstGeom>
          <a:solidFill>
            <a:srgbClr val="00B0F0"/>
          </a:solidFill>
        </p:spPr>
        <p:txBody>
          <a:bodyPr wrap="square" rtlCol="0">
            <a:spAutoFit/>
          </a:bodyPr>
          <a:lstStyle/>
          <a:p>
            <a:r>
              <a:rPr lang="en-GB" sz="1600" dirty="0" smtClean="0">
                <a:solidFill>
                  <a:schemeClr val="bg1"/>
                </a:solidFill>
              </a:rPr>
              <a:t>LEVEL 1</a:t>
            </a:r>
            <a:endParaRPr lang="en-GB" sz="1600" dirty="0">
              <a:solidFill>
                <a:schemeClr val="bg1"/>
              </a:solidFill>
            </a:endParaRPr>
          </a:p>
        </p:txBody>
      </p:sp>
      <p:sp>
        <p:nvSpPr>
          <p:cNvPr id="34" name="TextBox 33"/>
          <p:cNvSpPr txBox="1"/>
          <p:nvPr/>
        </p:nvSpPr>
        <p:spPr>
          <a:xfrm>
            <a:off x="295275" y="2821573"/>
            <a:ext cx="1485900" cy="338554"/>
          </a:xfrm>
          <a:prstGeom prst="rect">
            <a:avLst/>
          </a:prstGeom>
          <a:solidFill>
            <a:srgbClr val="00B0F0"/>
          </a:solidFill>
        </p:spPr>
        <p:txBody>
          <a:bodyPr wrap="square" rtlCol="0">
            <a:spAutoFit/>
          </a:bodyPr>
          <a:lstStyle/>
          <a:p>
            <a:r>
              <a:rPr lang="en-GB" sz="1600" dirty="0" smtClean="0">
                <a:solidFill>
                  <a:schemeClr val="bg1"/>
                </a:solidFill>
              </a:rPr>
              <a:t>LEVEL 2</a:t>
            </a:r>
            <a:endParaRPr lang="en-GB" sz="1600" dirty="0">
              <a:solidFill>
                <a:schemeClr val="bg1"/>
              </a:solidFill>
            </a:endParaRPr>
          </a:p>
        </p:txBody>
      </p:sp>
      <p:sp>
        <p:nvSpPr>
          <p:cNvPr id="35" name="TextBox 34"/>
          <p:cNvSpPr txBox="1"/>
          <p:nvPr/>
        </p:nvSpPr>
        <p:spPr>
          <a:xfrm>
            <a:off x="295275" y="4073187"/>
            <a:ext cx="1485900" cy="338554"/>
          </a:xfrm>
          <a:prstGeom prst="rect">
            <a:avLst/>
          </a:prstGeom>
          <a:solidFill>
            <a:srgbClr val="00B0F0"/>
          </a:solidFill>
        </p:spPr>
        <p:txBody>
          <a:bodyPr wrap="square" rtlCol="0">
            <a:spAutoFit/>
          </a:bodyPr>
          <a:lstStyle/>
          <a:p>
            <a:r>
              <a:rPr lang="en-GB" sz="1600" dirty="0" smtClean="0">
                <a:solidFill>
                  <a:schemeClr val="bg1"/>
                </a:solidFill>
              </a:rPr>
              <a:t>LEVEL 3</a:t>
            </a:r>
            <a:endParaRPr lang="en-GB" sz="1600" dirty="0">
              <a:solidFill>
                <a:schemeClr val="bg1"/>
              </a:solidFill>
            </a:endParaRPr>
          </a:p>
        </p:txBody>
      </p:sp>
      <p:sp>
        <p:nvSpPr>
          <p:cNvPr id="38" name="TextBox 37"/>
          <p:cNvSpPr txBox="1"/>
          <p:nvPr/>
        </p:nvSpPr>
        <p:spPr>
          <a:xfrm>
            <a:off x="6248402" y="1058703"/>
            <a:ext cx="2743197" cy="1077218"/>
          </a:xfrm>
          <a:prstGeom prst="rect">
            <a:avLst/>
          </a:prstGeom>
          <a:noFill/>
        </p:spPr>
        <p:txBody>
          <a:bodyPr wrap="square" rtlCol="0">
            <a:spAutoFit/>
          </a:bodyPr>
          <a:lstStyle/>
          <a:p>
            <a:r>
              <a:rPr lang="en-GB" sz="1600" i="1" dirty="0" smtClean="0"/>
              <a:t>Not directly effective.  Each EU member state is required to implement by its own national law</a:t>
            </a:r>
            <a:endParaRPr lang="en-GB" sz="1600" i="1" dirty="0"/>
          </a:p>
        </p:txBody>
      </p:sp>
      <p:sp>
        <p:nvSpPr>
          <p:cNvPr id="39" name="TextBox 38"/>
          <p:cNvSpPr txBox="1"/>
          <p:nvPr/>
        </p:nvSpPr>
        <p:spPr>
          <a:xfrm>
            <a:off x="6248402" y="2618630"/>
            <a:ext cx="2809874" cy="830997"/>
          </a:xfrm>
          <a:prstGeom prst="rect">
            <a:avLst/>
          </a:prstGeom>
          <a:noFill/>
        </p:spPr>
        <p:txBody>
          <a:bodyPr wrap="square" rtlCol="0">
            <a:spAutoFit/>
          </a:bodyPr>
          <a:lstStyle/>
          <a:p>
            <a:r>
              <a:rPr lang="en-GB" sz="1600" i="1" dirty="0" smtClean="0"/>
              <a:t>Automatically directly effective as law in every EU member state</a:t>
            </a:r>
            <a:endParaRPr lang="en-GB" sz="1600" i="1" dirty="0"/>
          </a:p>
        </p:txBody>
      </p:sp>
      <p:sp>
        <p:nvSpPr>
          <p:cNvPr id="40" name="TextBox 39"/>
          <p:cNvSpPr txBox="1"/>
          <p:nvPr/>
        </p:nvSpPr>
        <p:spPr>
          <a:xfrm>
            <a:off x="6248401" y="3869560"/>
            <a:ext cx="2895600" cy="830997"/>
          </a:xfrm>
          <a:prstGeom prst="rect">
            <a:avLst/>
          </a:prstGeom>
          <a:noFill/>
        </p:spPr>
        <p:txBody>
          <a:bodyPr wrap="square" rtlCol="0">
            <a:spAutoFit/>
          </a:bodyPr>
          <a:lstStyle/>
          <a:p>
            <a:r>
              <a:rPr lang="en-GB" sz="1600" i="1" dirty="0" smtClean="0"/>
              <a:t>Not strictly legally binding, but regulators and insurers are expected to comply</a:t>
            </a:r>
            <a:endParaRPr lang="en-GB" sz="1600" i="1" dirty="0"/>
          </a:p>
        </p:txBody>
      </p:sp>
      <p:cxnSp>
        <p:nvCxnSpPr>
          <p:cNvPr id="43" name="Straight Connector 42"/>
          <p:cNvCxnSpPr/>
          <p:nvPr/>
        </p:nvCxnSpPr>
        <p:spPr>
          <a:xfrm>
            <a:off x="295275" y="3774221"/>
            <a:ext cx="8553450" cy="0"/>
          </a:xfrm>
          <a:prstGeom prst="line">
            <a:avLst/>
          </a:prstGeom>
          <a:ln w="6350" cmpd="dbl">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1" name="32-Point Star 20"/>
          <p:cNvSpPr/>
          <p:nvPr/>
        </p:nvSpPr>
        <p:spPr>
          <a:xfrm>
            <a:off x="5829301" y="331053"/>
            <a:ext cx="2133600" cy="885825"/>
          </a:xfrm>
          <a:prstGeom prst="star32">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22" name="TextBox 21"/>
          <p:cNvSpPr txBox="1"/>
          <p:nvPr/>
        </p:nvSpPr>
        <p:spPr>
          <a:xfrm>
            <a:off x="6162674" y="604688"/>
            <a:ext cx="1533527" cy="338554"/>
          </a:xfrm>
          <a:prstGeom prst="rect">
            <a:avLst/>
          </a:prstGeom>
          <a:noFill/>
        </p:spPr>
        <p:txBody>
          <a:bodyPr wrap="square" rtlCol="0">
            <a:spAutoFit/>
          </a:bodyPr>
          <a:lstStyle/>
          <a:p>
            <a:r>
              <a:rPr lang="en-GB" sz="1600" i="1" dirty="0" smtClean="0">
                <a:solidFill>
                  <a:srgbClr val="FF0000"/>
                </a:solidFill>
              </a:rPr>
              <a:t>PRA Rulebook</a:t>
            </a:r>
            <a:endParaRPr lang="en-GB" sz="1600" i="1" dirty="0">
              <a:solidFill>
                <a:srgbClr val="FF0000"/>
              </a:solidFill>
            </a:endParaRPr>
          </a:p>
        </p:txBody>
      </p:sp>
    </p:spTree>
    <p:extLst>
      <p:ext uri="{BB962C8B-B14F-4D97-AF65-F5344CB8AC3E}">
        <p14:creationId xmlns:p14="http://schemas.microsoft.com/office/powerpoint/2010/main" val="1970744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16</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99999"/>
            <a:ext cx="8598825" cy="4100625"/>
          </a:xfrm>
        </p:spPr>
        <p:txBody>
          <a:bodyPr>
            <a:normAutofit fontScale="92500" lnSpcReduction="20000"/>
          </a:bodyPr>
          <a:lstStyle/>
          <a:p>
            <a:r>
              <a:rPr lang="en-GB" dirty="0" smtClean="0"/>
              <a:t>Two forms of passporting</a:t>
            </a:r>
          </a:p>
          <a:p>
            <a:pPr lvl="1"/>
            <a:r>
              <a:rPr lang="en-GB" dirty="0" smtClean="0"/>
              <a:t>Freedom of establishment: Article 49 of Treaty on Functioning of European Union</a:t>
            </a:r>
          </a:p>
          <a:p>
            <a:pPr lvl="1"/>
            <a:r>
              <a:rPr lang="en-GB" dirty="0" smtClean="0"/>
              <a:t>Freedom of services: Article 56</a:t>
            </a:r>
            <a:r>
              <a:rPr lang="en-GB" dirty="0"/>
              <a:t> of Treaty on Functioning of European </a:t>
            </a:r>
            <a:r>
              <a:rPr lang="en-GB" dirty="0" smtClean="0"/>
              <a:t>Union</a:t>
            </a:r>
          </a:p>
          <a:p>
            <a:r>
              <a:rPr lang="en-GB" dirty="0" smtClean="0"/>
              <a:t>These provisions apply to "nationals" of a Member State of the EU</a:t>
            </a:r>
          </a:p>
          <a:p>
            <a:r>
              <a:rPr lang="en-GB" dirty="0" smtClean="0"/>
              <a:t>Article 54 of the </a:t>
            </a:r>
            <a:r>
              <a:rPr lang="en-GB" dirty="0"/>
              <a:t>Treaty on Functioning of European Union </a:t>
            </a:r>
            <a:r>
              <a:rPr lang="en-GB" dirty="0" smtClean="0"/>
              <a:t>extends these provisions to "</a:t>
            </a:r>
            <a:r>
              <a:rPr lang="en-GB" dirty="0" smtClean="0">
                <a:solidFill>
                  <a:srgbClr val="FF0000"/>
                </a:solidFill>
              </a:rPr>
              <a:t>companies </a:t>
            </a:r>
            <a:r>
              <a:rPr lang="en-GB" dirty="0">
                <a:solidFill>
                  <a:srgbClr val="FF0000"/>
                </a:solidFill>
              </a:rPr>
              <a:t>or firms formed in accordance with the law of a Member State and </a:t>
            </a:r>
            <a:r>
              <a:rPr lang="en-GB" dirty="0" smtClean="0">
                <a:solidFill>
                  <a:srgbClr val="FF0000"/>
                </a:solidFill>
              </a:rPr>
              <a:t>having their </a:t>
            </a:r>
            <a:r>
              <a:rPr lang="en-GB" dirty="0">
                <a:solidFill>
                  <a:srgbClr val="FF0000"/>
                </a:solidFill>
              </a:rPr>
              <a:t>registered office, central administration or principal place of business within </a:t>
            </a:r>
            <a:r>
              <a:rPr lang="en-GB" dirty="0" smtClean="0">
                <a:solidFill>
                  <a:srgbClr val="FF0000"/>
                </a:solidFill>
              </a:rPr>
              <a:t>the Union</a:t>
            </a:r>
            <a:r>
              <a:rPr lang="en-GB" dirty="0" smtClean="0"/>
              <a:t>"</a:t>
            </a:r>
          </a:p>
          <a:p>
            <a:r>
              <a:rPr lang="en-GB" dirty="0" smtClean="0"/>
              <a:t>Similar provisions in the EEA Agreement extend to the EEA countries (Iceland, Norway</a:t>
            </a:r>
            <a:r>
              <a:rPr lang="en-GB" dirty="0"/>
              <a:t> </a:t>
            </a:r>
            <a:r>
              <a:rPr lang="en-GB" dirty="0" smtClean="0"/>
              <a:t>and Liechtenstein)</a:t>
            </a:r>
          </a:p>
          <a:p>
            <a:r>
              <a:rPr lang="en-GB" dirty="0" smtClean="0"/>
              <a:t>Incorporated into Solvency II, Insurance Mediation Directive and Insurance Distribution Directive, with further procedural provisions</a:t>
            </a:r>
          </a:p>
          <a:p>
            <a:r>
              <a:rPr lang="en-GB" dirty="0"/>
              <a:t>But </a:t>
            </a:r>
            <a:r>
              <a:rPr lang="en-GB" dirty="0" smtClean="0"/>
              <a:t>they do </a:t>
            </a:r>
            <a:r>
              <a:rPr lang="en-GB" b="1" u="sng" dirty="0">
                <a:solidFill>
                  <a:srgbClr val="FF0000"/>
                </a:solidFill>
              </a:rPr>
              <a:t>not</a:t>
            </a:r>
            <a:r>
              <a:rPr lang="en-GB" dirty="0">
                <a:solidFill>
                  <a:srgbClr val="FF0000"/>
                </a:solidFill>
              </a:rPr>
              <a:t> </a:t>
            </a:r>
            <a:r>
              <a:rPr lang="en-GB" dirty="0"/>
              <a:t>apply to branches of third </a:t>
            </a:r>
            <a:r>
              <a:rPr lang="en-GB" dirty="0" smtClean="0"/>
              <a:t>country insurers / reinsurers / intermediaries, even if the third country is "equivalent"</a:t>
            </a:r>
            <a:endParaRPr lang="en-GB" dirty="0"/>
          </a:p>
        </p:txBody>
      </p:sp>
      <p:sp>
        <p:nvSpPr>
          <p:cNvPr id="2" name="Slide Title"/>
          <p:cNvSpPr>
            <a:spLocks noGrp="1"/>
          </p:cNvSpPr>
          <p:nvPr>
            <p:ph type="title"/>
          </p:nvPr>
        </p:nvSpPr>
        <p:spPr/>
        <p:txBody>
          <a:bodyPr/>
          <a:lstStyle/>
          <a:p>
            <a:r>
              <a:rPr lang="en-GB" b="1" dirty="0" smtClean="0"/>
              <a:t>Passporting</a:t>
            </a:r>
            <a:endParaRPr lang="en-GB" b="1" dirty="0"/>
          </a:p>
        </p:txBody>
      </p:sp>
    </p:spTree>
    <p:extLst>
      <p:ext uri="{BB962C8B-B14F-4D97-AF65-F5344CB8AC3E}">
        <p14:creationId xmlns:p14="http://schemas.microsoft.com/office/powerpoint/2010/main" val="1847004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17</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99999"/>
            <a:ext cx="8598825" cy="4100625"/>
          </a:xfrm>
        </p:spPr>
        <p:txBody>
          <a:bodyPr>
            <a:normAutofit/>
          </a:bodyPr>
          <a:lstStyle/>
          <a:p>
            <a:r>
              <a:rPr lang="en-GB" dirty="0" smtClean="0"/>
              <a:t>Third country undertaking: Solvency </a:t>
            </a:r>
          </a:p>
          <a:p>
            <a:pPr marL="810000" lvl="3" indent="0">
              <a:buNone/>
            </a:pPr>
            <a:r>
              <a:rPr lang="en-GB" b="1" dirty="0" smtClean="0"/>
              <a:t>Solvency II</a:t>
            </a:r>
            <a:r>
              <a:rPr lang="en-GB" dirty="0" smtClean="0"/>
              <a:t>, Article 13(3):</a:t>
            </a:r>
          </a:p>
          <a:p>
            <a:pPr marL="810000" lvl="3" indent="0">
              <a:buNone/>
            </a:pPr>
            <a:r>
              <a:rPr lang="en-GB" dirty="0" smtClean="0"/>
              <a:t>"third-country </a:t>
            </a:r>
            <a:r>
              <a:rPr lang="en-GB" dirty="0"/>
              <a:t>insurance </a:t>
            </a:r>
            <a:r>
              <a:rPr lang="en-GB" dirty="0" smtClean="0"/>
              <a:t>undertaking" </a:t>
            </a:r>
            <a:r>
              <a:rPr lang="en-GB" dirty="0"/>
              <a:t>means an undertaking which would require authorisation as an insurance undertaking in accordance with Article 14 if its head office were situated in the </a:t>
            </a:r>
            <a:r>
              <a:rPr lang="en-GB" dirty="0" smtClean="0"/>
              <a:t>Community</a:t>
            </a:r>
          </a:p>
          <a:p>
            <a:r>
              <a:rPr lang="en-GB" dirty="0" smtClean="0"/>
              <a:t>Following implementation of Brexit, and in the absence of other agreement:</a:t>
            </a:r>
          </a:p>
          <a:p>
            <a:pPr lvl="1"/>
            <a:r>
              <a:rPr lang="en-GB" dirty="0" smtClean="0"/>
              <a:t>The UK will be a "third country" with respect to the countries of the EEA </a:t>
            </a:r>
          </a:p>
          <a:p>
            <a:pPr lvl="1"/>
            <a:r>
              <a:rPr lang="en-GB" dirty="0" smtClean="0"/>
              <a:t>Each country of the EEA will be a "third country" with respect to the UK </a:t>
            </a:r>
            <a:endParaRPr lang="en-GB" dirty="0"/>
          </a:p>
        </p:txBody>
      </p:sp>
      <p:sp>
        <p:nvSpPr>
          <p:cNvPr id="2" name="Slide Title"/>
          <p:cNvSpPr>
            <a:spLocks noGrp="1"/>
          </p:cNvSpPr>
          <p:nvPr>
            <p:ph type="title"/>
          </p:nvPr>
        </p:nvSpPr>
        <p:spPr/>
        <p:txBody>
          <a:bodyPr/>
          <a:lstStyle/>
          <a:p>
            <a:r>
              <a:rPr lang="en-GB" b="1" dirty="0" smtClean="0"/>
              <a:t>"Third" countries</a:t>
            </a:r>
            <a:endParaRPr lang="en-GB" b="1" dirty="0"/>
          </a:p>
        </p:txBody>
      </p:sp>
      <p:sp>
        <p:nvSpPr>
          <p:cNvPr id="6" name="Cloud 5"/>
          <p:cNvSpPr/>
          <p:nvPr/>
        </p:nvSpPr>
        <p:spPr>
          <a:xfrm>
            <a:off x="5010942" y="4063122"/>
            <a:ext cx="3942557" cy="800101"/>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7" name="TextBox 6"/>
          <p:cNvSpPr txBox="1"/>
          <p:nvPr/>
        </p:nvSpPr>
        <p:spPr>
          <a:xfrm>
            <a:off x="5210175" y="4195309"/>
            <a:ext cx="3629025" cy="584775"/>
          </a:xfrm>
          <a:prstGeom prst="rect">
            <a:avLst/>
          </a:prstGeom>
          <a:noFill/>
        </p:spPr>
        <p:txBody>
          <a:bodyPr wrap="square" rtlCol="0">
            <a:spAutoFit/>
          </a:bodyPr>
          <a:lstStyle/>
          <a:p>
            <a:r>
              <a:rPr lang="en-GB" sz="1600" b="1" dirty="0" smtClean="0"/>
              <a:t>Or might the UK regard the EEA as a whole as a third country ?</a:t>
            </a:r>
            <a:endParaRPr lang="en-GB" sz="1600" b="1" dirty="0"/>
          </a:p>
        </p:txBody>
      </p:sp>
      <p:sp>
        <p:nvSpPr>
          <p:cNvPr id="9" name="Freeform 8"/>
          <p:cNvSpPr/>
          <p:nvPr/>
        </p:nvSpPr>
        <p:spPr>
          <a:xfrm>
            <a:off x="1943100" y="3952875"/>
            <a:ext cx="3095625" cy="814235"/>
          </a:xfrm>
          <a:custGeom>
            <a:avLst/>
            <a:gdLst>
              <a:gd name="connsiteX0" fmla="*/ 3095625 w 3095625"/>
              <a:gd name="connsiteY0" fmla="*/ 685800 h 814235"/>
              <a:gd name="connsiteX1" fmla="*/ 619125 w 3095625"/>
              <a:gd name="connsiteY1" fmla="*/ 762000 h 814235"/>
              <a:gd name="connsiteX2" fmla="*/ 0 w 3095625"/>
              <a:gd name="connsiteY2" fmla="*/ 0 h 814235"/>
              <a:gd name="connsiteX3" fmla="*/ 0 w 3095625"/>
              <a:gd name="connsiteY3" fmla="*/ 0 h 814235"/>
            </a:gdLst>
            <a:ahLst/>
            <a:cxnLst>
              <a:cxn ang="0">
                <a:pos x="connsiteX0" y="connsiteY0"/>
              </a:cxn>
              <a:cxn ang="0">
                <a:pos x="connsiteX1" y="connsiteY1"/>
              </a:cxn>
              <a:cxn ang="0">
                <a:pos x="connsiteX2" y="connsiteY2"/>
              </a:cxn>
              <a:cxn ang="0">
                <a:pos x="connsiteX3" y="connsiteY3"/>
              </a:cxn>
            </a:cxnLst>
            <a:rect l="l" t="t" r="r" b="b"/>
            <a:pathLst>
              <a:path w="3095625" h="814235">
                <a:moveTo>
                  <a:pt x="3095625" y="685800"/>
                </a:moveTo>
                <a:cubicBezTo>
                  <a:pt x="2115343" y="781050"/>
                  <a:pt x="1135062" y="876300"/>
                  <a:pt x="619125" y="762000"/>
                </a:cubicBezTo>
                <a:cubicBezTo>
                  <a:pt x="103188" y="647700"/>
                  <a:pt x="0" y="0"/>
                  <a:pt x="0" y="0"/>
                </a:cubicBezTo>
                <a:lnTo>
                  <a:pt x="0" y="0"/>
                </a:lnTo>
              </a:path>
            </a:pathLst>
          </a:custGeom>
          <a:noFill/>
          <a:ln w="19050">
            <a:solidFill>
              <a:schemeClr val="tx1"/>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57556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18</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99999"/>
            <a:ext cx="8598825" cy="4100625"/>
          </a:xfrm>
        </p:spPr>
        <p:txBody>
          <a:bodyPr>
            <a:normAutofit fontScale="32500" lnSpcReduction="20000"/>
          </a:bodyPr>
          <a:lstStyle/>
          <a:p>
            <a:r>
              <a:rPr lang="en-GB" sz="3800" b="1" dirty="0" smtClean="0"/>
              <a:t>Article 1:</a:t>
            </a:r>
          </a:p>
          <a:p>
            <a:pPr marL="809625" indent="0">
              <a:buNone/>
            </a:pPr>
            <a:r>
              <a:rPr lang="en-GB" sz="3800" dirty="0"/>
              <a:t>This Directive lays down rules concerning </a:t>
            </a:r>
            <a:r>
              <a:rPr lang="en-GB" sz="3800" dirty="0" smtClean="0"/>
              <a:t>… the </a:t>
            </a:r>
            <a:r>
              <a:rPr lang="en-GB" sz="3800" b="1" dirty="0"/>
              <a:t>taking-up </a:t>
            </a:r>
            <a:r>
              <a:rPr lang="en-GB" sz="3800" dirty="0"/>
              <a:t>and</a:t>
            </a:r>
            <a:r>
              <a:rPr lang="en-GB" sz="3800" b="1" dirty="0"/>
              <a:t> pursuit</a:t>
            </a:r>
            <a:r>
              <a:rPr lang="en-GB" sz="3800" dirty="0"/>
              <a:t>, within the Community, of the self- employed activities of direct insurance and reinsurance</a:t>
            </a:r>
            <a:r>
              <a:rPr lang="en-GB" sz="3800" dirty="0" smtClean="0"/>
              <a:t>; …</a:t>
            </a:r>
          </a:p>
          <a:p>
            <a:pPr marL="266700" indent="-266700"/>
            <a:r>
              <a:rPr lang="en-GB" sz="3800" b="1" dirty="0" smtClean="0"/>
              <a:t>Article 2:</a:t>
            </a:r>
          </a:p>
          <a:p>
            <a:pPr marL="809625" indent="0">
              <a:buNone/>
            </a:pPr>
            <a:r>
              <a:rPr lang="en-GB" sz="3800" dirty="0"/>
              <a:t>1. This Directive shall apply to direct life and non-life insurance undertakings which are established in the territory of a Member State or which wish to become established there.</a:t>
            </a:r>
          </a:p>
          <a:p>
            <a:pPr marL="809625" indent="0">
              <a:buNone/>
            </a:pPr>
            <a:r>
              <a:rPr lang="en-GB" sz="3800" dirty="0"/>
              <a:t>It shall also apply to reinsurance undertakings which conduct only reinsurance activities and which are established in the territory of a Member State or which wish to become established there with the exception of Title IV.</a:t>
            </a:r>
            <a:endParaRPr lang="en-GB" sz="3800" dirty="0" smtClean="0"/>
          </a:p>
          <a:p>
            <a:r>
              <a:rPr lang="en-GB" sz="3800" b="1" dirty="0" smtClean="0"/>
              <a:t>Article 14:</a:t>
            </a:r>
          </a:p>
          <a:p>
            <a:pPr marL="809625" indent="0">
              <a:spcAft>
                <a:spcPts val="80"/>
              </a:spcAft>
              <a:buNone/>
              <a:tabLst>
                <a:tab pos="809625" algn="l"/>
              </a:tabLst>
            </a:pPr>
            <a:r>
              <a:rPr lang="en-GB" sz="3800" dirty="0" smtClean="0"/>
              <a:t>1. The</a:t>
            </a:r>
            <a:r>
              <a:rPr lang="en-GB" sz="3800" b="1" dirty="0" smtClean="0"/>
              <a:t> </a:t>
            </a:r>
            <a:r>
              <a:rPr lang="en-GB" sz="3800" b="1" dirty="0"/>
              <a:t>taking-up </a:t>
            </a:r>
            <a:r>
              <a:rPr lang="en-GB" sz="3800" dirty="0"/>
              <a:t>of the business of direct insurance or reinsurance covered by this </a:t>
            </a:r>
            <a:endParaRPr lang="en-GB" sz="3800" dirty="0" smtClean="0"/>
          </a:p>
          <a:p>
            <a:pPr marL="809625" indent="0">
              <a:buNone/>
              <a:tabLst>
                <a:tab pos="809625" algn="l"/>
              </a:tabLst>
            </a:pPr>
            <a:r>
              <a:rPr lang="en-GB" sz="3800" dirty="0" smtClean="0"/>
              <a:t>Directive </a:t>
            </a:r>
            <a:r>
              <a:rPr lang="en-GB" sz="3800" dirty="0"/>
              <a:t>shall be subject to prior authorisation.</a:t>
            </a:r>
          </a:p>
          <a:p>
            <a:r>
              <a:rPr lang="en-GB" sz="3800" b="1" dirty="0" smtClean="0"/>
              <a:t>Article 162</a:t>
            </a:r>
            <a:r>
              <a:rPr lang="en-GB" sz="3800" dirty="0" smtClean="0"/>
              <a:t>:</a:t>
            </a:r>
          </a:p>
          <a:p>
            <a:pPr marL="809625" indent="0">
              <a:buNone/>
            </a:pPr>
            <a:r>
              <a:rPr lang="en-GB" sz="3800" dirty="0" smtClean="0"/>
              <a:t>1.  Member </a:t>
            </a:r>
            <a:r>
              <a:rPr lang="en-GB" sz="3800" dirty="0"/>
              <a:t>States shall make </a:t>
            </a:r>
            <a:r>
              <a:rPr lang="en-GB" sz="3800" b="1" dirty="0"/>
              <a:t>access to the business </a:t>
            </a:r>
            <a:r>
              <a:rPr lang="en-GB" sz="3800" dirty="0"/>
              <a:t>referred to in the first subparagraph of Article 2(1) </a:t>
            </a:r>
            <a:r>
              <a:rPr lang="en-GB" sz="3800" dirty="0" smtClean="0"/>
              <a:t>[</a:t>
            </a:r>
            <a:r>
              <a:rPr lang="en-GB" sz="3800" b="1" dirty="0" smtClean="0"/>
              <a:t>direct insurance business</a:t>
            </a:r>
            <a:r>
              <a:rPr lang="en-GB" sz="3800" dirty="0" smtClean="0"/>
              <a:t>] by </a:t>
            </a:r>
            <a:r>
              <a:rPr lang="en-GB" sz="3800" dirty="0"/>
              <a:t>any undertaking with a head office outside the Community subject to an authorisation</a:t>
            </a:r>
            <a:r>
              <a:rPr lang="en-GB" sz="3800" dirty="0" smtClean="0"/>
              <a:t>.</a:t>
            </a:r>
          </a:p>
          <a:p>
            <a:pPr marL="809625" indent="0">
              <a:buNone/>
            </a:pPr>
            <a:r>
              <a:rPr lang="en-GB" sz="3800" dirty="0"/>
              <a:t>2. A Member State may grant an authorisation where the undertaking fulfils at least the following conditions:</a:t>
            </a:r>
          </a:p>
          <a:p>
            <a:pPr marL="1885950" indent="-628650">
              <a:buNone/>
            </a:pPr>
            <a:r>
              <a:rPr lang="en-GB" sz="3800" dirty="0"/>
              <a:t>(</a:t>
            </a:r>
            <a:r>
              <a:rPr lang="en-GB" sz="3800" dirty="0" smtClean="0"/>
              <a:t>a)	it </a:t>
            </a:r>
            <a:r>
              <a:rPr lang="en-GB" sz="3800" dirty="0"/>
              <a:t>is entitled to pursue insurance business under its national law;</a:t>
            </a:r>
          </a:p>
          <a:p>
            <a:pPr marL="1885950" indent="-628650">
              <a:buNone/>
            </a:pPr>
            <a:r>
              <a:rPr lang="en-GB" sz="3800" dirty="0"/>
              <a:t>(</a:t>
            </a:r>
            <a:r>
              <a:rPr lang="en-GB" sz="3800" dirty="0" smtClean="0"/>
              <a:t>b)	it </a:t>
            </a:r>
            <a:r>
              <a:rPr lang="en-GB" sz="3800" b="1" dirty="0"/>
              <a:t>establishes a branch </a:t>
            </a:r>
            <a:r>
              <a:rPr lang="en-GB" sz="3800" dirty="0"/>
              <a:t>in the territory of the Member State in which authorisation is sought</a:t>
            </a:r>
            <a:r>
              <a:rPr lang="en-GB" sz="3800" dirty="0" smtClean="0"/>
              <a:t>; …</a:t>
            </a:r>
            <a:endParaRPr lang="en-GB" sz="3800" dirty="0"/>
          </a:p>
          <a:p>
            <a:pPr marL="0" indent="0">
              <a:buNone/>
            </a:pPr>
            <a:endParaRPr lang="en-GB" dirty="0" smtClean="0"/>
          </a:p>
          <a:p>
            <a:endParaRPr lang="en-GB" dirty="0" smtClean="0"/>
          </a:p>
          <a:p>
            <a:pPr marL="809625" indent="0">
              <a:buNone/>
            </a:pPr>
            <a:endParaRPr lang="en-GB" dirty="0" smtClean="0"/>
          </a:p>
        </p:txBody>
      </p:sp>
      <p:sp>
        <p:nvSpPr>
          <p:cNvPr id="2" name="Slide Title"/>
          <p:cNvSpPr>
            <a:spLocks noGrp="1"/>
          </p:cNvSpPr>
          <p:nvPr>
            <p:ph type="title"/>
          </p:nvPr>
        </p:nvSpPr>
        <p:spPr/>
        <p:txBody>
          <a:bodyPr/>
          <a:lstStyle/>
          <a:p>
            <a:r>
              <a:rPr lang="en-GB" b="1" dirty="0" smtClean="0"/>
              <a:t>Authorisation under Solvency II</a:t>
            </a:r>
            <a:endParaRPr lang="en-GB" b="1" dirty="0"/>
          </a:p>
        </p:txBody>
      </p:sp>
      <p:sp>
        <p:nvSpPr>
          <p:cNvPr id="6" name="Cloud 5"/>
          <p:cNvSpPr/>
          <p:nvPr/>
        </p:nvSpPr>
        <p:spPr>
          <a:xfrm>
            <a:off x="6686551" y="2871107"/>
            <a:ext cx="2028824" cy="710293"/>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7" name="TextBox 6"/>
          <p:cNvSpPr txBox="1"/>
          <p:nvPr/>
        </p:nvSpPr>
        <p:spPr>
          <a:xfrm>
            <a:off x="6857602" y="2923612"/>
            <a:ext cx="1752998" cy="584775"/>
          </a:xfrm>
          <a:prstGeom prst="rect">
            <a:avLst/>
          </a:prstGeom>
          <a:noFill/>
        </p:spPr>
        <p:txBody>
          <a:bodyPr wrap="square" rtlCol="0">
            <a:spAutoFit/>
          </a:bodyPr>
          <a:lstStyle/>
          <a:p>
            <a:r>
              <a:rPr lang="en-GB" sz="1600" b="1" dirty="0" smtClean="0"/>
              <a:t>What about </a:t>
            </a:r>
          </a:p>
          <a:p>
            <a:r>
              <a:rPr lang="en-GB" sz="1600" b="1" dirty="0" smtClean="0"/>
              <a:t>run-off only ?</a:t>
            </a:r>
            <a:endParaRPr lang="en-GB" sz="1600" b="1" dirty="0"/>
          </a:p>
        </p:txBody>
      </p:sp>
      <p:sp>
        <p:nvSpPr>
          <p:cNvPr id="8" name="Freeform 7"/>
          <p:cNvSpPr/>
          <p:nvPr/>
        </p:nvSpPr>
        <p:spPr>
          <a:xfrm>
            <a:off x="2005872" y="2660046"/>
            <a:ext cx="4966428" cy="292704"/>
          </a:xfrm>
          <a:custGeom>
            <a:avLst/>
            <a:gdLst>
              <a:gd name="connsiteX0" fmla="*/ 4966428 w 4966428"/>
              <a:gd name="connsiteY0" fmla="*/ 292704 h 292704"/>
              <a:gd name="connsiteX1" fmla="*/ 3756753 w 4966428"/>
              <a:gd name="connsiteY1" fmla="*/ 16479 h 292704"/>
              <a:gd name="connsiteX2" fmla="*/ 556353 w 4966428"/>
              <a:gd name="connsiteY2" fmla="*/ 54579 h 292704"/>
              <a:gd name="connsiteX3" fmla="*/ 22953 w 4966428"/>
              <a:gd name="connsiteY3" fmla="*/ 245079 h 292704"/>
            </a:gdLst>
            <a:ahLst/>
            <a:cxnLst>
              <a:cxn ang="0">
                <a:pos x="connsiteX0" y="connsiteY0"/>
              </a:cxn>
              <a:cxn ang="0">
                <a:pos x="connsiteX1" y="connsiteY1"/>
              </a:cxn>
              <a:cxn ang="0">
                <a:pos x="connsiteX2" y="connsiteY2"/>
              </a:cxn>
              <a:cxn ang="0">
                <a:pos x="connsiteX3" y="connsiteY3"/>
              </a:cxn>
            </a:cxnLst>
            <a:rect l="l" t="t" r="r" b="b"/>
            <a:pathLst>
              <a:path w="4966428" h="292704">
                <a:moveTo>
                  <a:pt x="4966428" y="292704"/>
                </a:moveTo>
                <a:cubicBezTo>
                  <a:pt x="4729096" y="174435"/>
                  <a:pt x="4491765" y="56166"/>
                  <a:pt x="3756753" y="16479"/>
                </a:cubicBezTo>
                <a:cubicBezTo>
                  <a:pt x="3021741" y="-23208"/>
                  <a:pt x="1178653" y="16479"/>
                  <a:pt x="556353" y="54579"/>
                </a:cubicBezTo>
                <a:cubicBezTo>
                  <a:pt x="-65947" y="92679"/>
                  <a:pt x="-21497" y="168879"/>
                  <a:pt x="22953" y="245079"/>
                </a:cubicBezTo>
              </a:path>
            </a:pathLst>
          </a:custGeom>
          <a:noFill/>
          <a:ln w="19050">
            <a:solidFill>
              <a:schemeClr val="tx1"/>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44885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a:xfrm>
            <a:off x="8581292" y="4463484"/>
            <a:ext cx="305532" cy="215444"/>
          </a:xfrm>
        </p:spPr>
        <p:txBody>
          <a:bodyPr/>
          <a:lstStyle/>
          <a:p>
            <a:r>
              <a:rPr lang="en-GB" dirty="0" smtClean="0"/>
              <a:t>|  </a:t>
            </a:r>
            <a:fld id="{6967D197-2218-4700-B211-63EF06F51A7E}" type="slidenum">
              <a:rPr lang="en-GB" smtClean="0"/>
              <a:pPr/>
              <a:t>19</a:t>
            </a:fld>
            <a:endParaRPr lang="en-GB" dirty="0"/>
          </a:p>
        </p:txBody>
      </p:sp>
      <p:sp>
        <p:nvSpPr>
          <p:cNvPr id="4" name="Entity Name Placeholder"/>
          <p:cNvSpPr>
            <a:spLocks noGrp="1"/>
          </p:cNvSpPr>
          <p:nvPr>
            <p:ph type="ftr" sz="quarter" idx="3"/>
          </p:nvPr>
        </p:nvSpPr>
        <p:spPr>
          <a:xfrm>
            <a:off x="5669791" y="4465565"/>
            <a:ext cx="2895600" cy="216000"/>
          </a:xfrm>
        </p:spPr>
        <p:txBody>
          <a:bodyPr/>
          <a:lstStyle/>
          <a:p>
            <a:pPr algn="r"/>
            <a:r>
              <a:rPr lang="de-DE" dirty="0" smtClean="0"/>
              <a:t>Hogan Lovells</a:t>
            </a:r>
          </a:p>
        </p:txBody>
      </p:sp>
      <p:sp>
        <p:nvSpPr>
          <p:cNvPr id="2" name="Slide Title"/>
          <p:cNvSpPr>
            <a:spLocks noGrp="1"/>
          </p:cNvSpPr>
          <p:nvPr>
            <p:ph type="title"/>
          </p:nvPr>
        </p:nvSpPr>
        <p:spPr/>
        <p:txBody>
          <a:bodyPr/>
          <a:lstStyle/>
          <a:p>
            <a:r>
              <a:rPr lang="en-GB" b="1" dirty="0" smtClean="0"/>
              <a:t>Authorisation under Solvency II</a:t>
            </a:r>
            <a:endParaRPr lang="en-GB" b="1" dirty="0"/>
          </a:p>
        </p:txBody>
      </p:sp>
      <p:sp>
        <p:nvSpPr>
          <p:cNvPr id="10" name="Rounded Rectangular Callout 9"/>
          <p:cNvSpPr/>
          <p:nvPr/>
        </p:nvSpPr>
        <p:spPr>
          <a:xfrm>
            <a:off x="428626" y="822454"/>
            <a:ext cx="4838699" cy="1692146"/>
          </a:xfrm>
          <a:prstGeom prst="wedgeRoundRectCallout">
            <a:avLst>
              <a:gd name="adj1" fmla="val 55802"/>
              <a:gd name="adj2" fmla="val 11462"/>
              <a:gd name="adj3"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9" name="Rectangle 8"/>
          <p:cNvSpPr/>
          <p:nvPr/>
        </p:nvSpPr>
        <p:spPr>
          <a:xfrm>
            <a:off x="5676900" y="828287"/>
            <a:ext cx="3257550" cy="1754326"/>
          </a:xfrm>
          <a:prstGeom prst="rect">
            <a:avLst/>
          </a:prstGeom>
        </p:spPr>
        <p:txBody>
          <a:bodyPr wrap="square">
            <a:spAutoFit/>
          </a:bodyPr>
          <a:lstStyle/>
          <a:p>
            <a:r>
              <a:rPr lang="en-GB" b="1" dirty="0"/>
              <a:t>European Commission</a:t>
            </a:r>
            <a:r>
              <a:rPr lang="en-GB" dirty="0" smtClean="0"/>
              <a:t>: minutes </a:t>
            </a:r>
            <a:r>
              <a:rPr lang="en-GB" dirty="0"/>
              <a:t>of meeting on the “Expert Group on Banking, Payments and Insurance”, July </a:t>
            </a:r>
            <a:r>
              <a:rPr lang="en-GB" dirty="0" smtClean="0"/>
              <a:t>2015 (commenting on Article 162)</a:t>
            </a:r>
            <a:endParaRPr lang="en-GB" dirty="0"/>
          </a:p>
        </p:txBody>
      </p:sp>
      <p:sp>
        <p:nvSpPr>
          <p:cNvPr id="12" name="Rectangle 11"/>
          <p:cNvSpPr/>
          <p:nvPr/>
        </p:nvSpPr>
        <p:spPr>
          <a:xfrm>
            <a:off x="542924" y="942112"/>
            <a:ext cx="4724401" cy="1477328"/>
          </a:xfrm>
          <a:prstGeom prst="rect">
            <a:avLst/>
          </a:prstGeom>
        </p:spPr>
        <p:txBody>
          <a:bodyPr wrap="square">
            <a:spAutoFit/>
          </a:bodyPr>
          <a:lstStyle/>
          <a:p>
            <a:pPr>
              <a:buNone/>
            </a:pPr>
            <a:r>
              <a:rPr lang="en-GB" dirty="0"/>
              <a:t>“a third country insurance undertaking may only insure risks located in a member state through a branch authorised by the competent supervisory authority of that member state”;</a:t>
            </a:r>
          </a:p>
        </p:txBody>
      </p:sp>
      <p:sp>
        <p:nvSpPr>
          <p:cNvPr id="14" name="Rectangle 13"/>
          <p:cNvSpPr/>
          <p:nvPr/>
        </p:nvSpPr>
        <p:spPr>
          <a:xfrm>
            <a:off x="180973" y="2734360"/>
            <a:ext cx="8753477" cy="2031325"/>
          </a:xfrm>
          <a:prstGeom prst="rect">
            <a:avLst/>
          </a:prstGeom>
        </p:spPr>
        <p:txBody>
          <a:bodyPr wrap="square">
            <a:spAutoFit/>
          </a:bodyPr>
          <a:lstStyle/>
          <a:p>
            <a:r>
              <a:rPr lang="en-GB" dirty="0" smtClean="0"/>
              <a:t>This view is disputed:</a:t>
            </a:r>
          </a:p>
          <a:p>
            <a:pPr marL="285750" indent="-285750">
              <a:buFont typeface="Arial" panose="020B0604020202020204" pitchFamily="34" charset="0"/>
              <a:buChar char="•"/>
            </a:pPr>
            <a:r>
              <a:rPr lang="en-GB" dirty="0" smtClean="0"/>
              <a:t>It is not the UK interpretation, which permits direct insurance by third country insurers provided they do not "carry on </a:t>
            </a:r>
            <a:r>
              <a:rPr lang="en-GB" dirty="0"/>
              <a:t>insurance</a:t>
            </a:r>
            <a:r>
              <a:rPr lang="en-GB" dirty="0" smtClean="0"/>
              <a:t> business" in the UK ("</a:t>
            </a:r>
            <a:r>
              <a:rPr lang="en-GB" b="1" dirty="0" smtClean="0"/>
              <a:t>activity based</a:t>
            </a:r>
            <a:r>
              <a:rPr lang="en-GB" dirty="0" smtClean="0"/>
              <a:t>" approach)</a:t>
            </a:r>
          </a:p>
          <a:p>
            <a:pPr marL="285750" indent="-285750">
              <a:buFont typeface="Arial" panose="020B0604020202020204" pitchFamily="34" charset="0"/>
              <a:buChar char="•"/>
            </a:pPr>
            <a:r>
              <a:rPr lang="en-GB" dirty="0" smtClean="0"/>
              <a:t>Other EU countries (eg France and Spain) apply it more literally and only permit direct insurance by third country insurers if they have a branch authorised in that country ("</a:t>
            </a:r>
            <a:r>
              <a:rPr lang="en-GB" b="1" dirty="0" smtClean="0"/>
              <a:t>location of risk</a:t>
            </a:r>
            <a:r>
              <a:rPr lang="en-GB" dirty="0" smtClean="0"/>
              <a:t>" approach)</a:t>
            </a:r>
            <a:endParaRPr lang="en-GB" dirty="0"/>
          </a:p>
        </p:txBody>
      </p:sp>
    </p:spTree>
    <p:extLst>
      <p:ext uri="{BB962C8B-B14F-4D97-AF65-F5344CB8AC3E}">
        <p14:creationId xmlns:p14="http://schemas.microsoft.com/office/powerpoint/2010/main" val="1446041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a:bodyPr>
          <a:lstStyle/>
          <a:p>
            <a:r>
              <a:rPr lang="en-GB" dirty="0" smtClean="0"/>
              <a:t>Summary </a:t>
            </a:r>
            <a:r>
              <a:rPr lang="en-GB" dirty="0"/>
              <a:t>of current status of legal developments on </a:t>
            </a:r>
            <a:r>
              <a:rPr lang="en-GB" dirty="0" smtClean="0"/>
              <a:t>Brexit</a:t>
            </a:r>
            <a:endParaRPr lang="en-GB" dirty="0"/>
          </a:p>
          <a:p>
            <a:r>
              <a:rPr lang="en-GB" dirty="0" smtClean="0"/>
              <a:t>Key </a:t>
            </a:r>
            <a:r>
              <a:rPr lang="en-GB" dirty="0"/>
              <a:t>risks and </a:t>
            </a:r>
            <a:r>
              <a:rPr lang="en-GB" dirty="0" smtClean="0"/>
              <a:t>uncertainties for the insurance industry</a:t>
            </a:r>
          </a:p>
          <a:p>
            <a:r>
              <a:rPr lang="en-GB" dirty="0" smtClean="0"/>
              <a:t>Opportunitie</a:t>
            </a:r>
            <a:r>
              <a:rPr lang="en-GB" dirty="0"/>
              <a:t>s</a:t>
            </a:r>
            <a:endParaRPr lang="en-GB" dirty="0" smtClean="0"/>
          </a:p>
          <a:p>
            <a:r>
              <a:rPr lang="en-GB" dirty="0" smtClean="0"/>
              <a:t>Impact on different types of insurers and intermediaries</a:t>
            </a:r>
          </a:p>
          <a:p>
            <a:r>
              <a:rPr lang="en-GB" dirty="0" smtClean="0"/>
              <a:t>Q&amp;A and discussion</a:t>
            </a:r>
          </a:p>
        </p:txBody>
      </p:sp>
      <p:sp>
        <p:nvSpPr>
          <p:cNvPr id="2" name="Slide Title"/>
          <p:cNvSpPr>
            <a:spLocks noGrp="1"/>
          </p:cNvSpPr>
          <p:nvPr>
            <p:ph type="title"/>
          </p:nvPr>
        </p:nvSpPr>
        <p:spPr/>
        <p:txBody>
          <a:bodyPr/>
          <a:lstStyle/>
          <a:p>
            <a:r>
              <a:rPr lang="en-GB" b="1" dirty="0" smtClean="0"/>
              <a:t>Introduction</a:t>
            </a:r>
            <a:endParaRPr lang="en-GB" b="1" dirty="0"/>
          </a:p>
        </p:txBody>
      </p:sp>
    </p:spTree>
    <p:extLst>
      <p:ext uri="{BB962C8B-B14F-4D97-AF65-F5344CB8AC3E}">
        <p14:creationId xmlns:p14="http://schemas.microsoft.com/office/powerpoint/2010/main" val="524260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20</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99999"/>
            <a:ext cx="8598825" cy="4100625"/>
          </a:xfrm>
        </p:spPr>
        <p:txBody>
          <a:bodyPr>
            <a:normAutofit lnSpcReduction="10000"/>
          </a:bodyPr>
          <a:lstStyle/>
          <a:p>
            <a:pPr marL="0" indent="0">
              <a:buNone/>
            </a:pPr>
            <a:r>
              <a:rPr lang="en-GB" sz="1800" dirty="0" smtClean="0"/>
              <a:t>Assuming the UK incorporates Solvency II rules unchanged and treats EEA countries as "third countries" and EEA countries treat the UK as a "third country":</a:t>
            </a:r>
          </a:p>
          <a:p>
            <a:r>
              <a:rPr lang="en-GB" sz="1800" dirty="0" smtClean="0"/>
              <a:t>If EEA insurers wish to "carry on insurance business" in the UK, they will need to establish a branch and have it authorised in the UK</a:t>
            </a:r>
          </a:p>
          <a:p>
            <a:r>
              <a:rPr lang="en-GB" sz="1800" dirty="0" smtClean="0"/>
              <a:t>The same will apply to EEA pure reinsurers: although Article 162 of Solvency II is silent on pure reinsurers, the PRA has applied the same rules to branches of </a:t>
            </a:r>
            <a:r>
              <a:rPr lang="en-GB" sz="1800" dirty="0"/>
              <a:t>pure reinsurers (see </a:t>
            </a:r>
            <a:r>
              <a:rPr lang="en-GB" sz="1800" dirty="0" smtClean="0"/>
              <a:t>rule </a:t>
            </a:r>
            <a:r>
              <a:rPr lang="en-GB" sz="1800" dirty="0"/>
              <a:t>15.1 of </a:t>
            </a:r>
            <a:r>
              <a:rPr lang="en-GB" sz="1800" dirty="0" smtClean="0"/>
              <a:t>"</a:t>
            </a:r>
            <a:r>
              <a:rPr lang="en-GB" sz="1800" dirty="0"/>
              <a:t>Third Country </a:t>
            </a:r>
            <a:r>
              <a:rPr lang="en-GB" sz="1800" dirty="0" smtClean="0"/>
              <a:t>Branches", PRA Rulebook)</a:t>
            </a:r>
          </a:p>
          <a:p>
            <a:r>
              <a:rPr lang="en-GB" sz="1800" dirty="0" smtClean="0"/>
              <a:t>However, if they do not "carry on </a:t>
            </a:r>
            <a:r>
              <a:rPr lang="en-GB" sz="1800" dirty="0"/>
              <a:t>insurance </a:t>
            </a:r>
            <a:r>
              <a:rPr lang="en-GB" sz="1800" dirty="0" smtClean="0"/>
              <a:t>business" in the UK, they will not require an authorisation – see next slide</a:t>
            </a:r>
          </a:p>
          <a:p>
            <a:r>
              <a:rPr lang="en-GB" sz="1800" dirty="0" smtClean="0"/>
              <a:t>UK insurers which wish to provide insurance to policyholders in EEA countries which adopt the "location of risk" interpretation of Article 162 will need to establish a branch in the relevant country</a:t>
            </a:r>
          </a:p>
          <a:p>
            <a:r>
              <a:rPr lang="en-GB" sz="1800" dirty="0" smtClean="0"/>
              <a:t>Since third country branches cannot passport under Solvency II, a separate branch and a separate authorisation will be needed in each such country</a:t>
            </a:r>
          </a:p>
        </p:txBody>
      </p:sp>
      <p:sp>
        <p:nvSpPr>
          <p:cNvPr id="2" name="Slide Title"/>
          <p:cNvSpPr>
            <a:spLocks noGrp="1"/>
          </p:cNvSpPr>
          <p:nvPr>
            <p:ph type="title"/>
          </p:nvPr>
        </p:nvSpPr>
        <p:spPr/>
        <p:txBody>
          <a:bodyPr/>
          <a:lstStyle/>
          <a:p>
            <a:r>
              <a:rPr lang="en-GB" b="1" dirty="0" smtClean="0"/>
              <a:t>What does this mean for insurers after Brexit ?</a:t>
            </a:r>
            <a:endParaRPr lang="en-GB" b="1" dirty="0"/>
          </a:p>
        </p:txBody>
      </p:sp>
    </p:spTree>
    <p:extLst>
      <p:ext uri="{BB962C8B-B14F-4D97-AF65-F5344CB8AC3E}">
        <p14:creationId xmlns:p14="http://schemas.microsoft.com/office/powerpoint/2010/main" val="11627592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21</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99999"/>
            <a:ext cx="8598825" cy="4100625"/>
          </a:xfrm>
        </p:spPr>
        <p:txBody>
          <a:bodyPr>
            <a:normAutofit lnSpcReduction="10000"/>
          </a:bodyPr>
          <a:lstStyle/>
          <a:p>
            <a:r>
              <a:rPr lang="en-GB" sz="1800" dirty="0" smtClean="0"/>
              <a:t>Under the Financial Services and Markets Act 2000 (Regulated Activities Order) 2001, the relevant regulated activities are:</a:t>
            </a:r>
          </a:p>
          <a:p>
            <a:pPr lvl="1"/>
            <a:r>
              <a:rPr lang="en-GB" sz="1400" dirty="0" smtClean="0"/>
              <a:t>Effecting contracts of insurance</a:t>
            </a:r>
          </a:p>
          <a:p>
            <a:pPr lvl="1"/>
            <a:r>
              <a:rPr lang="en-GB" sz="1400" dirty="0" smtClean="0"/>
              <a:t>Carrying out contracts of insurance</a:t>
            </a:r>
          </a:p>
          <a:p>
            <a:r>
              <a:rPr lang="en-GB" sz="2200" dirty="0" smtClean="0"/>
              <a:t>Applies irrespective of the location of the policyholder</a:t>
            </a:r>
          </a:p>
          <a:p>
            <a:r>
              <a:rPr lang="en-GB" sz="2200" dirty="0" smtClean="0"/>
              <a:t>Various cases have interpreted quite widely:</a:t>
            </a:r>
          </a:p>
          <a:p>
            <a:pPr lvl="1"/>
            <a:r>
              <a:rPr lang="en-GB" sz="1400" i="1" dirty="0"/>
              <a:t>Stewart v Oriental Fire and Marine Insurance Co Ltd</a:t>
            </a:r>
            <a:r>
              <a:rPr lang="en-GB" sz="1400" dirty="0" smtClean="0"/>
              <a:t>.</a:t>
            </a:r>
          </a:p>
          <a:p>
            <a:pPr lvl="1"/>
            <a:r>
              <a:rPr lang="en-GB" sz="1400" i="1" dirty="0"/>
              <a:t>Re Great Western Assurance Co SA and </a:t>
            </a:r>
            <a:r>
              <a:rPr lang="en-GB" sz="1400" i="1" dirty="0" err="1"/>
              <a:t>ors</a:t>
            </a:r>
            <a:r>
              <a:rPr lang="en-GB" sz="1400" dirty="0" smtClean="0"/>
              <a:t>.</a:t>
            </a:r>
          </a:p>
          <a:p>
            <a:pPr lvl="1"/>
            <a:r>
              <a:rPr lang="en-GB" sz="1400" i="1" dirty="0"/>
              <a:t>DR Insurance Co v </a:t>
            </a:r>
            <a:r>
              <a:rPr lang="en-GB" sz="1400" i="1" dirty="0" err="1"/>
              <a:t>Seguros</a:t>
            </a:r>
            <a:r>
              <a:rPr lang="en-GB" sz="1400" i="1" dirty="0"/>
              <a:t> America </a:t>
            </a:r>
            <a:r>
              <a:rPr lang="en-GB" sz="1400" i="1" dirty="0" err="1"/>
              <a:t>Banamex</a:t>
            </a:r>
            <a:r>
              <a:rPr lang="en-GB" sz="1400" dirty="0"/>
              <a:t>.</a:t>
            </a:r>
          </a:p>
          <a:p>
            <a:pPr>
              <a:spcAft>
                <a:spcPts val="90"/>
              </a:spcAft>
            </a:pPr>
            <a:r>
              <a:rPr lang="en-GB" sz="1800" dirty="0" smtClean="0"/>
              <a:t>Includes </a:t>
            </a:r>
            <a:r>
              <a:rPr lang="en-GB" sz="1800" dirty="0"/>
              <a:t>sourcing business, selecting </a:t>
            </a:r>
            <a:r>
              <a:rPr lang="en-GB" sz="1800" dirty="0" smtClean="0"/>
              <a:t>opportunities</a:t>
            </a:r>
          </a:p>
          <a:p>
            <a:pPr marL="0" indent="266700">
              <a:spcAft>
                <a:spcPts val="90"/>
              </a:spcAft>
              <a:buNone/>
            </a:pPr>
            <a:r>
              <a:rPr lang="en-GB" sz="1800" dirty="0"/>
              <a:t>f</a:t>
            </a:r>
            <a:r>
              <a:rPr lang="en-GB" sz="1800" dirty="0" smtClean="0"/>
              <a:t>or consideration</a:t>
            </a:r>
            <a:r>
              <a:rPr lang="en-GB" sz="1800" dirty="0"/>
              <a:t>, negotiating </a:t>
            </a:r>
            <a:r>
              <a:rPr lang="en-GB" sz="1800" dirty="0" smtClean="0"/>
              <a:t>terms, binding risks, paying</a:t>
            </a:r>
          </a:p>
          <a:p>
            <a:pPr marL="0" indent="266700">
              <a:spcAft>
                <a:spcPts val="90"/>
              </a:spcAft>
              <a:buNone/>
            </a:pPr>
            <a:r>
              <a:rPr lang="en-GB" sz="1800" dirty="0"/>
              <a:t>c</a:t>
            </a:r>
            <a:r>
              <a:rPr lang="en-GB" sz="1800" dirty="0" smtClean="0"/>
              <a:t>laims and amending contracts. </a:t>
            </a:r>
          </a:p>
          <a:p>
            <a:pPr>
              <a:spcAft>
                <a:spcPts val="90"/>
              </a:spcAft>
            </a:pPr>
            <a:r>
              <a:rPr lang="en-GB" sz="1800" dirty="0" smtClean="0"/>
              <a:t>But not mere representative office in the UK, and not activities outside the UK.</a:t>
            </a:r>
          </a:p>
        </p:txBody>
      </p:sp>
      <p:sp>
        <p:nvSpPr>
          <p:cNvPr id="2" name="Slide Title"/>
          <p:cNvSpPr>
            <a:spLocks noGrp="1"/>
          </p:cNvSpPr>
          <p:nvPr>
            <p:ph type="title"/>
          </p:nvPr>
        </p:nvSpPr>
        <p:spPr/>
        <p:txBody>
          <a:bodyPr/>
          <a:lstStyle/>
          <a:p>
            <a:r>
              <a:rPr lang="en-GB" b="1" dirty="0" smtClean="0"/>
              <a:t>"Carrying on insurance business" in the UK </a:t>
            </a:r>
            <a:endParaRPr lang="en-GB" b="1" dirty="0"/>
          </a:p>
        </p:txBody>
      </p:sp>
      <p:sp>
        <p:nvSpPr>
          <p:cNvPr id="6" name="Cloud 5"/>
          <p:cNvSpPr/>
          <p:nvPr/>
        </p:nvSpPr>
        <p:spPr>
          <a:xfrm>
            <a:off x="5819774" y="2781301"/>
            <a:ext cx="3095625" cy="1638300"/>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7" name="TextBox 6"/>
          <p:cNvSpPr txBox="1"/>
          <p:nvPr/>
        </p:nvSpPr>
        <p:spPr>
          <a:xfrm>
            <a:off x="6191250" y="2923612"/>
            <a:ext cx="2724150" cy="1323439"/>
          </a:xfrm>
          <a:prstGeom prst="rect">
            <a:avLst/>
          </a:prstGeom>
          <a:noFill/>
        </p:spPr>
        <p:txBody>
          <a:bodyPr wrap="square" rtlCol="0">
            <a:spAutoFit/>
          </a:bodyPr>
          <a:lstStyle/>
          <a:p>
            <a:r>
              <a:rPr lang="en-GB" sz="1600" b="1" dirty="0" smtClean="0"/>
              <a:t>So an insurer operating within the UK would be caught even if all its policyholders were outside the UK</a:t>
            </a:r>
            <a:endParaRPr lang="en-GB" sz="1600" b="1" dirty="0"/>
          </a:p>
        </p:txBody>
      </p:sp>
      <p:sp>
        <p:nvSpPr>
          <p:cNvPr id="8" name="Freeform 7"/>
          <p:cNvSpPr/>
          <p:nvPr/>
        </p:nvSpPr>
        <p:spPr>
          <a:xfrm>
            <a:off x="5867400" y="1731638"/>
            <a:ext cx="2270807" cy="1040137"/>
          </a:xfrm>
          <a:custGeom>
            <a:avLst/>
            <a:gdLst>
              <a:gd name="connsiteX0" fmla="*/ 1895475 w 2270807"/>
              <a:gd name="connsiteY0" fmla="*/ 1040137 h 1040137"/>
              <a:gd name="connsiteX1" fmla="*/ 2257425 w 2270807"/>
              <a:gd name="connsiteY1" fmla="*/ 354337 h 1040137"/>
              <a:gd name="connsiteX2" fmla="*/ 1476375 w 2270807"/>
              <a:gd name="connsiteY2" fmla="*/ 1912 h 1040137"/>
              <a:gd name="connsiteX3" fmla="*/ 0 w 2270807"/>
              <a:gd name="connsiteY3" fmla="*/ 497212 h 1040137"/>
            </a:gdLst>
            <a:ahLst/>
            <a:cxnLst>
              <a:cxn ang="0">
                <a:pos x="connsiteX0" y="connsiteY0"/>
              </a:cxn>
              <a:cxn ang="0">
                <a:pos x="connsiteX1" y="connsiteY1"/>
              </a:cxn>
              <a:cxn ang="0">
                <a:pos x="connsiteX2" y="connsiteY2"/>
              </a:cxn>
              <a:cxn ang="0">
                <a:pos x="connsiteX3" y="connsiteY3"/>
              </a:cxn>
            </a:cxnLst>
            <a:rect l="l" t="t" r="r" b="b"/>
            <a:pathLst>
              <a:path w="2270807" h="1040137">
                <a:moveTo>
                  <a:pt x="1895475" y="1040137"/>
                </a:moveTo>
                <a:cubicBezTo>
                  <a:pt x="2111375" y="783755"/>
                  <a:pt x="2327275" y="527374"/>
                  <a:pt x="2257425" y="354337"/>
                </a:cubicBezTo>
                <a:cubicBezTo>
                  <a:pt x="2187575" y="181299"/>
                  <a:pt x="1852612" y="-21900"/>
                  <a:pt x="1476375" y="1912"/>
                </a:cubicBezTo>
                <a:cubicBezTo>
                  <a:pt x="1100138" y="25724"/>
                  <a:pt x="550069" y="261468"/>
                  <a:pt x="0" y="497212"/>
                </a:cubicBezTo>
              </a:path>
            </a:pathLst>
          </a:custGeom>
          <a:noFill/>
          <a:ln w="19050">
            <a:solidFill>
              <a:schemeClr val="tx1"/>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77666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619749" y="2967038"/>
            <a:ext cx="3324226" cy="233362"/>
          </a:xfrm>
          <a:prstGeom prst="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0" name="Rectangle 9"/>
          <p:cNvSpPr/>
          <p:nvPr/>
        </p:nvSpPr>
        <p:spPr>
          <a:xfrm>
            <a:off x="504823" y="3171825"/>
            <a:ext cx="4762501" cy="233362"/>
          </a:xfrm>
          <a:prstGeom prst="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8" name="Rectangle 7"/>
          <p:cNvSpPr/>
          <p:nvPr/>
        </p:nvSpPr>
        <p:spPr>
          <a:xfrm>
            <a:off x="523874" y="1976438"/>
            <a:ext cx="1295401" cy="233362"/>
          </a:xfrm>
          <a:prstGeom prst="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7" name="Rectangle 6"/>
          <p:cNvSpPr/>
          <p:nvPr/>
        </p:nvSpPr>
        <p:spPr>
          <a:xfrm>
            <a:off x="4448174" y="1685925"/>
            <a:ext cx="2762251" cy="314325"/>
          </a:xfrm>
          <a:prstGeom prst="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22</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99999"/>
            <a:ext cx="8598825" cy="4100625"/>
          </a:xfrm>
        </p:spPr>
        <p:txBody>
          <a:bodyPr>
            <a:normAutofit/>
          </a:bodyPr>
          <a:lstStyle/>
          <a:p>
            <a:pPr marL="0" indent="0">
              <a:buNone/>
            </a:pPr>
            <a:r>
              <a:rPr lang="en-GB" sz="1300" b="1" dirty="0" smtClean="0"/>
              <a:t>Article 1</a:t>
            </a:r>
          </a:p>
          <a:p>
            <a:pPr marL="270000" lvl="1" indent="0">
              <a:buNone/>
            </a:pPr>
            <a:r>
              <a:rPr lang="en-GB" sz="1300" dirty="0"/>
              <a:t>1.This Directive lays down rules concerning the taking-up and pursuit of the activities of insurance and reinsurance distribution in the Union.</a:t>
            </a:r>
          </a:p>
          <a:p>
            <a:pPr marL="270000" lvl="1" indent="0">
              <a:buNone/>
            </a:pPr>
            <a:r>
              <a:rPr lang="en-GB" sz="1300" dirty="0"/>
              <a:t>2.This Directive applies to any natural or legal person </a:t>
            </a:r>
            <a:r>
              <a:rPr lang="en-GB" sz="1300" u="sng" dirty="0"/>
              <a:t>who is established in a Member State </a:t>
            </a:r>
            <a:r>
              <a:rPr lang="en-GB" sz="1300" dirty="0"/>
              <a:t>or who wishes to be </a:t>
            </a:r>
            <a:r>
              <a:rPr lang="en-GB" sz="1300" u="sng" dirty="0"/>
              <a:t>established there </a:t>
            </a:r>
            <a:r>
              <a:rPr lang="en-GB" sz="1300" dirty="0"/>
              <a:t>in order to take up and pursue the distribution of insurance and reinsurance products</a:t>
            </a:r>
            <a:r>
              <a:rPr lang="en-GB" sz="1300" dirty="0" smtClean="0"/>
              <a:t>.</a:t>
            </a:r>
          </a:p>
          <a:p>
            <a:pPr marL="270000" lvl="1" indent="0">
              <a:buNone/>
            </a:pPr>
            <a:r>
              <a:rPr lang="en-GB" sz="1300" dirty="0"/>
              <a:t>6.This Directive shall not apply to insurance and reinsurance distribution activities in relation to risks and commitments located outside the Union. </a:t>
            </a:r>
            <a:endParaRPr lang="en-GB" sz="1300" dirty="0" smtClean="0"/>
          </a:p>
          <a:p>
            <a:pPr marL="270000" lvl="1" indent="0">
              <a:buNone/>
            </a:pPr>
            <a:r>
              <a:rPr lang="en-GB" sz="1300" dirty="0"/>
              <a:t>This Directive shall not affect a Member State’s law in respect of insurance and reinsurance distribution activities pursued by insurance and reinsurance undertakings or intermediaries </a:t>
            </a:r>
            <a:r>
              <a:rPr lang="en-GB" sz="1300" u="sng" dirty="0"/>
              <a:t>established in a third country and operating on its territory under the principle of freedom to provide services</a:t>
            </a:r>
            <a:r>
              <a:rPr lang="en-GB" sz="1300" dirty="0"/>
              <a:t>, provided that equal treatment is guaranteed to all persons carrying out or authorised to carry out insurance and reinsurance distribution activities on that market.</a:t>
            </a:r>
          </a:p>
          <a:p>
            <a:pPr marL="270000" lvl="1" indent="0">
              <a:buNone/>
            </a:pPr>
            <a:r>
              <a:rPr lang="en-GB" sz="1300" dirty="0"/>
              <a:t>This Directive shall not regulate insurance or reinsurance distribution activities carried out in third countries</a:t>
            </a:r>
            <a:r>
              <a:rPr lang="en-GB" sz="1300" dirty="0" smtClean="0"/>
              <a:t>.</a:t>
            </a:r>
            <a:endParaRPr lang="en-GB" sz="1300" dirty="0"/>
          </a:p>
        </p:txBody>
      </p:sp>
      <p:sp>
        <p:nvSpPr>
          <p:cNvPr id="2" name="Slide Title"/>
          <p:cNvSpPr>
            <a:spLocks noGrp="1"/>
          </p:cNvSpPr>
          <p:nvPr>
            <p:ph type="title"/>
          </p:nvPr>
        </p:nvSpPr>
        <p:spPr/>
        <p:txBody>
          <a:bodyPr/>
          <a:lstStyle/>
          <a:p>
            <a:r>
              <a:rPr lang="en-GB" b="1" dirty="0" smtClean="0"/>
              <a:t>Authorisation under IDD</a:t>
            </a:r>
            <a:endParaRPr lang="en-GB" b="1" dirty="0"/>
          </a:p>
        </p:txBody>
      </p:sp>
      <p:sp>
        <p:nvSpPr>
          <p:cNvPr id="12" name="Cloud 11"/>
          <p:cNvSpPr/>
          <p:nvPr/>
        </p:nvSpPr>
        <p:spPr>
          <a:xfrm>
            <a:off x="990601" y="4157066"/>
            <a:ext cx="7581899" cy="834034"/>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3" name="TextBox 12"/>
          <p:cNvSpPr txBox="1"/>
          <p:nvPr/>
        </p:nvSpPr>
        <p:spPr>
          <a:xfrm>
            <a:off x="1670305" y="4261277"/>
            <a:ext cx="6225919" cy="584775"/>
          </a:xfrm>
          <a:prstGeom prst="rect">
            <a:avLst/>
          </a:prstGeom>
          <a:noFill/>
        </p:spPr>
        <p:txBody>
          <a:bodyPr wrap="square" rtlCol="0">
            <a:spAutoFit/>
          </a:bodyPr>
          <a:lstStyle/>
          <a:p>
            <a:r>
              <a:rPr lang="en-GB" sz="1600" b="1" dirty="0" smtClean="0"/>
              <a:t>So each member state can make its own rules concerning third country intermediaries operating on its territory</a:t>
            </a:r>
            <a:endParaRPr lang="en-GB" sz="1600" b="1" dirty="0"/>
          </a:p>
        </p:txBody>
      </p:sp>
    </p:spTree>
    <p:extLst>
      <p:ext uri="{BB962C8B-B14F-4D97-AF65-F5344CB8AC3E}">
        <p14:creationId xmlns:p14="http://schemas.microsoft.com/office/powerpoint/2010/main" val="3051359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23</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99999"/>
            <a:ext cx="8598825" cy="4100625"/>
          </a:xfrm>
        </p:spPr>
        <p:txBody>
          <a:bodyPr>
            <a:normAutofit fontScale="92500" lnSpcReduction="10000"/>
          </a:bodyPr>
          <a:lstStyle/>
          <a:p>
            <a:pPr marL="0" indent="0">
              <a:buNone/>
            </a:pPr>
            <a:r>
              <a:rPr lang="en-GB" sz="1800" dirty="0" smtClean="0"/>
              <a:t>Assuming the UK keeps the IDD rules unchanged and treats EEA countries as "third countries" and EEA countries treat the UK as a "third country":</a:t>
            </a:r>
          </a:p>
          <a:p>
            <a:r>
              <a:rPr lang="en-GB" sz="1800" dirty="0" smtClean="0"/>
              <a:t>If EEA intermediaries wish to carry on insurance distribution in the UK, they will need to establish a branch and have it authorised in the UK</a:t>
            </a:r>
          </a:p>
          <a:p>
            <a:r>
              <a:rPr lang="en-GB" sz="1800" dirty="0" smtClean="0"/>
              <a:t>The same will apply to EEA reinsurance intermediaries</a:t>
            </a:r>
          </a:p>
          <a:p>
            <a:r>
              <a:rPr lang="en-GB" sz="1800" dirty="0" smtClean="0"/>
              <a:t>However, if they do not "carry on insurance distribution" in the UK, they will not require an authorisation – see next slide</a:t>
            </a:r>
          </a:p>
          <a:p>
            <a:r>
              <a:rPr lang="en-GB" sz="1800" dirty="0" smtClean="0"/>
              <a:t>UK intermediaries which wish to be "established" in another EEA country will need to establish a branch and obtain authorisation under IDD</a:t>
            </a:r>
          </a:p>
          <a:p>
            <a:r>
              <a:rPr lang="en-GB" sz="1800" dirty="0" smtClean="0"/>
              <a:t>Since third country intermediaries cannot passport under IDD, a separate branch and a </a:t>
            </a:r>
            <a:r>
              <a:rPr lang="en-GB" sz="1800" u="sng" dirty="0" smtClean="0"/>
              <a:t>separate authorisation </a:t>
            </a:r>
            <a:r>
              <a:rPr lang="en-GB" sz="1800" dirty="0" smtClean="0"/>
              <a:t>will be needed in each EEA country where the intermediary wishes to be established</a:t>
            </a:r>
          </a:p>
          <a:p>
            <a:r>
              <a:rPr lang="en-GB" sz="1800" dirty="0"/>
              <a:t>UK </a:t>
            </a:r>
            <a:r>
              <a:rPr lang="en-GB" sz="1800" dirty="0"/>
              <a:t>intermediaries which </a:t>
            </a:r>
            <a:r>
              <a:rPr lang="en-GB" sz="1800" dirty="0"/>
              <a:t>wish to operate in other EEA countries </a:t>
            </a:r>
            <a:r>
              <a:rPr lang="en-GB" sz="1800" u="sng" dirty="0" smtClean="0"/>
              <a:t>without </a:t>
            </a:r>
            <a:r>
              <a:rPr lang="en-GB" sz="1800" dirty="0" smtClean="0"/>
              <a:t>establishing a branch will </a:t>
            </a:r>
            <a:r>
              <a:rPr lang="en-GB" sz="1800" dirty="0"/>
              <a:t>need to comply with the laws of each </a:t>
            </a:r>
            <a:r>
              <a:rPr lang="en-GB" sz="1800" dirty="0" smtClean="0"/>
              <a:t>relevant country</a:t>
            </a:r>
            <a:endParaRPr lang="en-GB" sz="1800" dirty="0"/>
          </a:p>
        </p:txBody>
      </p:sp>
      <p:sp>
        <p:nvSpPr>
          <p:cNvPr id="2" name="Slide Title"/>
          <p:cNvSpPr>
            <a:spLocks noGrp="1"/>
          </p:cNvSpPr>
          <p:nvPr>
            <p:ph type="title"/>
          </p:nvPr>
        </p:nvSpPr>
        <p:spPr/>
        <p:txBody>
          <a:bodyPr/>
          <a:lstStyle/>
          <a:p>
            <a:r>
              <a:rPr lang="en-GB" b="1" dirty="0" smtClean="0"/>
              <a:t>What does this mean for intermediaries after Brexit ?</a:t>
            </a:r>
            <a:endParaRPr lang="en-GB" b="1" dirty="0"/>
          </a:p>
        </p:txBody>
      </p:sp>
    </p:spTree>
    <p:extLst>
      <p:ext uri="{BB962C8B-B14F-4D97-AF65-F5344CB8AC3E}">
        <p14:creationId xmlns:p14="http://schemas.microsoft.com/office/powerpoint/2010/main" val="6268044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24</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14274"/>
            <a:ext cx="8598825" cy="4100625"/>
          </a:xfrm>
        </p:spPr>
        <p:txBody>
          <a:bodyPr>
            <a:noAutofit/>
          </a:bodyPr>
          <a:lstStyle/>
          <a:p>
            <a:r>
              <a:rPr lang="en-GB" sz="1800" dirty="0" smtClean="0"/>
              <a:t>An EEA intermediary will require authorisation in the UK if it carries on insurance distribution in the UK</a:t>
            </a:r>
          </a:p>
          <a:p>
            <a:r>
              <a:rPr lang="en-GB" sz="1800" dirty="0" smtClean="0"/>
              <a:t>UK law will copy the IDD definition of "insurance distribution":</a:t>
            </a:r>
          </a:p>
          <a:p>
            <a:pPr lvl="1"/>
            <a:r>
              <a:rPr lang="en-GB" sz="1800" dirty="0"/>
              <a:t>the activities of advising on, proposing, or carrying out other work preparatory to the conclusion of contracts of insurance, of concluding such contracts, or of assisting in the administration and performance of such contracts, in particular in the event of a claim, including the provision of information concerning one or more insurance contracts in accordance with criteria selected by customers through a website or other media and the compilation of an insurance product ranking list, including price and product comparison, or a discount on the price of an insurance contract, when the customer is able to directly or indirectly conclude an insurance contract using a website or other </a:t>
            </a:r>
            <a:r>
              <a:rPr lang="en-GB" sz="1800" dirty="0" smtClean="0"/>
              <a:t>media</a:t>
            </a:r>
          </a:p>
        </p:txBody>
      </p:sp>
      <p:sp>
        <p:nvSpPr>
          <p:cNvPr id="2" name="Slide Title"/>
          <p:cNvSpPr>
            <a:spLocks noGrp="1"/>
          </p:cNvSpPr>
          <p:nvPr>
            <p:ph type="title"/>
          </p:nvPr>
        </p:nvSpPr>
        <p:spPr/>
        <p:txBody>
          <a:bodyPr/>
          <a:lstStyle/>
          <a:p>
            <a:r>
              <a:rPr lang="en-GB" b="1" dirty="0" smtClean="0"/>
              <a:t>"Carrying on insurance distribution" in the UK </a:t>
            </a:r>
            <a:endParaRPr lang="en-GB" b="1" dirty="0"/>
          </a:p>
        </p:txBody>
      </p:sp>
    </p:spTree>
    <p:extLst>
      <p:ext uri="{BB962C8B-B14F-4D97-AF65-F5344CB8AC3E}">
        <p14:creationId xmlns:p14="http://schemas.microsoft.com/office/powerpoint/2010/main" val="2794829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25</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14274"/>
            <a:ext cx="8598825" cy="4100625"/>
          </a:xfrm>
        </p:spPr>
        <p:txBody>
          <a:bodyPr>
            <a:noAutofit/>
          </a:bodyPr>
          <a:lstStyle/>
          <a:p>
            <a:r>
              <a:rPr lang="en-GB" sz="1800" dirty="0" smtClean="0"/>
              <a:t>It is a criminal offence under section 19 of FSMA to carry on a regulated activity in the UK without being an authorised person or an exempt person (the "</a:t>
            </a:r>
            <a:r>
              <a:rPr lang="en-GB" sz="1800" b="1" dirty="0" smtClean="0"/>
              <a:t>general prohibition</a:t>
            </a:r>
            <a:r>
              <a:rPr lang="en-GB" sz="1800" dirty="0" smtClean="0"/>
              <a:t>")</a:t>
            </a:r>
          </a:p>
          <a:p>
            <a:r>
              <a:rPr lang="en-GB" sz="1800" dirty="0" smtClean="0"/>
              <a:t>If it is the insurer who is not authorised then contracts entered into in breach of the general prohibition are unenforceable by the insurer under section 26</a:t>
            </a:r>
          </a:p>
          <a:p>
            <a:r>
              <a:rPr lang="en-GB" sz="1800" dirty="0" smtClean="0"/>
              <a:t>If it is the intermediary who is not authorised (but the insurer is authorised) then the contract is unenforceable by the insurer under section 27</a:t>
            </a:r>
          </a:p>
          <a:p>
            <a:pPr marL="0" indent="0">
              <a:buNone/>
            </a:pPr>
            <a:endParaRPr lang="en-GB" sz="1800" dirty="0" smtClean="0"/>
          </a:p>
          <a:p>
            <a:r>
              <a:rPr lang="en-GB" sz="1900" dirty="0" smtClean="0"/>
              <a:t>In either case the policyholder is able:</a:t>
            </a:r>
          </a:p>
          <a:p>
            <a:pPr lvl="1"/>
            <a:r>
              <a:rPr lang="en-GB" sz="1900" dirty="0" smtClean="0"/>
              <a:t>to enforce the contract against the insurer; or </a:t>
            </a:r>
          </a:p>
          <a:p>
            <a:pPr lvl="1"/>
            <a:r>
              <a:rPr lang="en-GB" sz="1900" dirty="0" smtClean="0"/>
              <a:t>recover any money or property paid under the contract and compensation for having parted with it</a:t>
            </a:r>
            <a:endParaRPr lang="en-GB" sz="1900" dirty="0"/>
          </a:p>
        </p:txBody>
      </p:sp>
      <p:sp>
        <p:nvSpPr>
          <p:cNvPr id="2" name="Slide Title"/>
          <p:cNvSpPr>
            <a:spLocks noGrp="1"/>
          </p:cNvSpPr>
          <p:nvPr>
            <p:ph type="title"/>
          </p:nvPr>
        </p:nvSpPr>
        <p:spPr/>
        <p:txBody>
          <a:bodyPr/>
          <a:lstStyle/>
          <a:p>
            <a:r>
              <a:rPr lang="en-GB" b="1" dirty="0" smtClean="0"/>
              <a:t>Consequences of not being authorised</a:t>
            </a:r>
            <a:endParaRPr lang="en-GB" b="1" dirty="0"/>
          </a:p>
        </p:txBody>
      </p:sp>
      <p:sp>
        <p:nvSpPr>
          <p:cNvPr id="6" name="Cloud 5"/>
          <p:cNvSpPr/>
          <p:nvPr/>
        </p:nvSpPr>
        <p:spPr>
          <a:xfrm>
            <a:off x="5248275" y="2861697"/>
            <a:ext cx="3829049" cy="1381125"/>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7" name="TextBox 6"/>
          <p:cNvSpPr txBox="1"/>
          <p:nvPr/>
        </p:nvSpPr>
        <p:spPr>
          <a:xfrm>
            <a:off x="5724525" y="3032584"/>
            <a:ext cx="3305175" cy="1077218"/>
          </a:xfrm>
          <a:prstGeom prst="rect">
            <a:avLst/>
          </a:prstGeom>
          <a:noFill/>
        </p:spPr>
        <p:txBody>
          <a:bodyPr wrap="square" rtlCol="0">
            <a:spAutoFit/>
          </a:bodyPr>
          <a:lstStyle/>
          <a:p>
            <a:r>
              <a:rPr lang="en-GB" sz="1600" b="1" dirty="0" smtClean="0"/>
              <a:t>UK insurers need to check that any intermediaries who are currently passporting obtain authorisation</a:t>
            </a:r>
            <a:endParaRPr lang="en-GB" sz="1600" b="1" dirty="0"/>
          </a:p>
        </p:txBody>
      </p:sp>
      <p:sp>
        <p:nvSpPr>
          <p:cNvPr id="8" name="Cloud 7"/>
          <p:cNvSpPr/>
          <p:nvPr/>
        </p:nvSpPr>
        <p:spPr>
          <a:xfrm>
            <a:off x="561975" y="3046636"/>
            <a:ext cx="2981325" cy="429989"/>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9" name="TextBox 8"/>
          <p:cNvSpPr txBox="1"/>
          <p:nvPr/>
        </p:nvSpPr>
        <p:spPr>
          <a:xfrm>
            <a:off x="828675" y="3046636"/>
            <a:ext cx="3305175" cy="338554"/>
          </a:xfrm>
          <a:prstGeom prst="rect">
            <a:avLst/>
          </a:prstGeom>
          <a:noFill/>
        </p:spPr>
        <p:txBody>
          <a:bodyPr wrap="square" rtlCol="0">
            <a:spAutoFit/>
          </a:bodyPr>
          <a:lstStyle/>
          <a:p>
            <a:r>
              <a:rPr lang="en-GB" sz="1600" b="1" dirty="0" smtClean="0"/>
              <a:t>Illegality is no defence</a:t>
            </a:r>
            <a:endParaRPr lang="en-GB" sz="1600" b="1" dirty="0"/>
          </a:p>
        </p:txBody>
      </p:sp>
      <p:sp>
        <p:nvSpPr>
          <p:cNvPr id="10" name="Freeform 9"/>
          <p:cNvSpPr/>
          <p:nvPr/>
        </p:nvSpPr>
        <p:spPr>
          <a:xfrm>
            <a:off x="3476625" y="3136085"/>
            <a:ext cx="1609910" cy="807265"/>
          </a:xfrm>
          <a:custGeom>
            <a:avLst/>
            <a:gdLst>
              <a:gd name="connsiteX0" fmla="*/ 0 w 1609910"/>
              <a:gd name="connsiteY0" fmla="*/ 45265 h 807265"/>
              <a:gd name="connsiteX1" fmla="*/ 1504950 w 1609910"/>
              <a:gd name="connsiteY1" fmla="*/ 83365 h 807265"/>
              <a:gd name="connsiteX2" fmla="*/ 1362075 w 1609910"/>
              <a:gd name="connsiteY2" fmla="*/ 807265 h 807265"/>
            </a:gdLst>
            <a:ahLst/>
            <a:cxnLst>
              <a:cxn ang="0">
                <a:pos x="connsiteX0" y="connsiteY0"/>
              </a:cxn>
              <a:cxn ang="0">
                <a:pos x="connsiteX1" y="connsiteY1"/>
              </a:cxn>
              <a:cxn ang="0">
                <a:pos x="connsiteX2" y="connsiteY2"/>
              </a:cxn>
            </a:cxnLst>
            <a:rect l="l" t="t" r="r" b="b"/>
            <a:pathLst>
              <a:path w="1609910" h="807265">
                <a:moveTo>
                  <a:pt x="0" y="45265"/>
                </a:moveTo>
                <a:cubicBezTo>
                  <a:pt x="638969" y="815"/>
                  <a:pt x="1277938" y="-43635"/>
                  <a:pt x="1504950" y="83365"/>
                </a:cubicBezTo>
                <a:cubicBezTo>
                  <a:pt x="1731962" y="210365"/>
                  <a:pt x="1547018" y="508815"/>
                  <a:pt x="1362075" y="807265"/>
                </a:cubicBezTo>
              </a:path>
            </a:pathLst>
          </a:custGeom>
          <a:noFill/>
          <a:ln w="19050">
            <a:solidFill>
              <a:schemeClr val="tx1"/>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5348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26</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a:bodyPr>
          <a:lstStyle/>
          <a:p>
            <a:r>
              <a:rPr lang="en-GB" dirty="0" smtClean="0"/>
              <a:t>Option 1:  Obtain authorisation for an existing UK branch into which the (re)insurer is currently passporting</a:t>
            </a:r>
          </a:p>
          <a:p>
            <a:r>
              <a:rPr lang="en-GB" dirty="0" smtClean="0"/>
              <a:t>Option 2:  Establish a new UK branch, and have that authorised</a:t>
            </a:r>
          </a:p>
          <a:p>
            <a:r>
              <a:rPr lang="en-GB" dirty="0" smtClean="0"/>
              <a:t>Option 3:  Establish a new UK subsidiary, and have that authorised, then transfer the existing UK business into it under an insurance business transfer scheme</a:t>
            </a:r>
          </a:p>
          <a:p>
            <a:r>
              <a:rPr lang="en-GB" dirty="0" smtClean="0"/>
              <a:t>Option 4:  Stop writing new business in the UK and transfer all existing UK business to another insurer which is already authorised in the UK</a:t>
            </a:r>
          </a:p>
          <a:p>
            <a:r>
              <a:rPr lang="en-GB" dirty="0" smtClean="0"/>
              <a:t>Option 5:  Stop writing new business in the UK and conduct the run-off of the business from outside the UK (questionable)</a:t>
            </a:r>
          </a:p>
          <a:p>
            <a:endParaRPr lang="en-GB" dirty="0" smtClean="0"/>
          </a:p>
          <a:p>
            <a:endParaRPr lang="en-GB" dirty="0" smtClean="0"/>
          </a:p>
        </p:txBody>
      </p:sp>
      <p:sp>
        <p:nvSpPr>
          <p:cNvPr id="2" name="Slide Title"/>
          <p:cNvSpPr>
            <a:spLocks noGrp="1"/>
          </p:cNvSpPr>
          <p:nvPr>
            <p:ph type="title"/>
          </p:nvPr>
        </p:nvSpPr>
        <p:spPr/>
        <p:txBody>
          <a:bodyPr/>
          <a:lstStyle/>
          <a:p>
            <a:r>
              <a:rPr lang="en-GB" b="1" dirty="0" smtClean="0"/>
              <a:t>Options for EEA (re)insurers currently operating in the UK</a:t>
            </a:r>
            <a:endParaRPr lang="en-GB" b="1" dirty="0"/>
          </a:p>
        </p:txBody>
      </p:sp>
    </p:spTree>
    <p:extLst>
      <p:ext uri="{BB962C8B-B14F-4D97-AF65-F5344CB8AC3E}">
        <p14:creationId xmlns:p14="http://schemas.microsoft.com/office/powerpoint/2010/main" val="242177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27</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fontScale="92500" lnSpcReduction="20000"/>
          </a:bodyPr>
          <a:lstStyle/>
          <a:p>
            <a:r>
              <a:rPr lang="en-GB" dirty="0" smtClean="0"/>
              <a:t>Option 1:  </a:t>
            </a:r>
            <a:r>
              <a:rPr lang="en-GB" dirty="0"/>
              <a:t>Obtain authorisation for </a:t>
            </a:r>
            <a:r>
              <a:rPr lang="en-GB" u="sng" dirty="0" smtClean="0"/>
              <a:t>each existing </a:t>
            </a:r>
            <a:r>
              <a:rPr lang="en-GB" dirty="0" smtClean="0"/>
              <a:t>EEA branch </a:t>
            </a:r>
            <a:r>
              <a:rPr lang="en-GB" dirty="0"/>
              <a:t>into which the (re)insurer is currently </a:t>
            </a:r>
            <a:r>
              <a:rPr lang="en-GB" dirty="0" smtClean="0"/>
              <a:t>passporting</a:t>
            </a:r>
          </a:p>
          <a:p>
            <a:r>
              <a:rPr lang="en-GB" dirty="0" smtClean="0"/>
              <a:t>Option 2:  Establish a new branch in </a:t>
            </a:r>
            <a:r>
              <a:rPr lang="en-GB" u="sng" dirty="0" smtClean="0"/>
              <a:t>each EEA country </a:t>
            </a:r>
            <a:r>
              <a:rPr lang="en-GB" dirty="0" smtClean="0"/>
              <a:t>into which the (re)insurer is currently passporting, and have each branch authorised</a:t>
            </a:r>
          </a:p>
          <a:p>
            <a:r>
              <a:rPr lang="en-GB" dirty="0" smtClean="0"/>
              <a:t>Option 3:  Establish a new subsidiary </a:t>
            </a:r>
            <a:r>
              <a:rPr lang="en-GB" u="sng" dirty="0" smtClean="0"/>
              <a:t>in one EEA country</a:t>
            </a:r>
            <a:r>
              <a:rPr lang="en-GB" dirty="0" smtClean="0"/>
              <a:t>, and have that authorised, then transfer the existing EEA business into it under an insurance business transfer scheme:</a:t>
            </a:r>
          </a:p>
          <a:p>
            <a:pPr lvl="1"/>
            <a:r>
              <a:rPr lang="en-GB" dirty="0"/>
              <a:t>t</a:t>
            </a:r>
            <a:r>
              <a:rPr lang="en-GB" dirty="0" smtClean="0"/>
              <a:t>he new subsidiary can then passport into each other EEA country under Solvency II, without needing additional branches</a:t>
            </a:r>
          </a:p>
          <a:p>
            <a:r>
              <a:rPr lang="en-GB" dirty="0" smtClean="0"/>
              <a:t>Option 4:  Stop writing new business in the other EEA countries and use an insurance business transfer scheme to transfer all existing EEA business to another insurer which is already authorised in the EEA</a:t>
            </a:r>
          </a:p>
          <a:p>
            <a:r>
              <a:rPr lang="en-GB" dirty="0" smtClean="0"/>
              <a:t>Option 5:  Stop writing new business in the EEA and conduct the run-off of the business in compliance with law (questionable)</a:t>
            </a:r>
          </a:p>
          <a:p>
            <a:endParaRPr lang="en-GB" dirty="0" smtClean="0"/>
          </a:p>
          <a:p>
            <a:endParaRPr lang="en-GB" dirty="0" smtClean="0"/>
          </a:p>
        </p:txBody>
      </p:sp>
      <p:sp>
        <p:nvSpPr>
          <p:cNvPr id="2" name="Slide Title"/>
          <p:cNvSpPr>
            <a:spLocks noGrp="1"/>
          </p:cNvSpPr>
          <p:nvPr>
            <p:ph type="title"/>
          </p:nvPr>
        </p:nvSpPr>
        <p:spPr/>
        <p:txBody>
          <a:bodyPr/>
          <a:lstStyle/>
          <a:p>
            <a:r>
              <a:rPr lang="en-GB" b="1" dirty="0" smtClean="0"/>
              <a:t>Options for UK (re)insurers currently operating in the EEA</a:t>
            </a:r>
            <a:endParaRPr lang="en-GB" b="1" dirty="0"/>
          </a:p>
        </p:txBody>
      </p:sp>
    </p:spTree>
    <p:extLst>
      <p:ext uri="{BB962C8B-B14F-4D97-AF65-F5344CB8AC3E}">
        <p14:creationId xmlns:p14="http://schemas.microsoft.com/office/powerpoint/2010/main" val="2223491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28</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a:bodyPr>
          <a:lstStyle/>
          <a:p>
            <a:r>
              <a:rPr lang="en-GB" dirty="0" smtClean="0"/>
              <a:t>Option 6:  Convert the UK company to a plc then use an SE merger to change the registered office of the company to another EEA country, then establish a UK branch of that company and have it authorised </a:t>
            </a:r>
          </a:p>
          <a:p>
            <a:pPr lvl="1"/>
            <a:r>
              <a:rPr lang="en-GB" dirty="0" smtClean="0"/>
              <a:t>the company can then passport into each other EEA country under Solvency II, without needing additional authorisations</a:t>
            </a:r>
          </a:p>
          <a:p>
            <a:pPr lvl="1"/>
            <a:r>
              <a:rPr lang="en-GB" dirty="0" smtClean="0"/>
              <a:t>only the SE merger process is needed, without an insurance business transfer scheme</a:t>
            </a:r>
          </a:p>
          <a:p>
            <a:pPr lvl="1"/>
            <a:r>
              <a:rPr lang="en-GB" dirty="0"/>
              <a:t>c</a:t>
            </a:r>
            <a:r>
              <a:rPr lang="en-GB" dirty="0" smtClean="0"/>
              <a:t>ompany must have had a subsidiary somewhere in the EEA for at least two years</a:t>
            </a:r>
          </a:p>
          <a:p>
            <a:pPr marL="0" indent="0">
              <a:buNone/>
            </a:pPr>
            <a:endParaRPr lang="en-GB" dirty="0" smtClean="0"/>
          </a:p>
          <a:p>
            <a:endParaRPr lang="en-GB" dirty="0" smtClean="0"/>
          </a:p>
        </p:txBody>
      </p:sp>
      <p:sp>
        <p:nvSpPr>
          <p:cNvPr id="2" name="Slide Title"/>
          <p:cNvSpPr>
            <a:spLocks noGrp="1"/>
          </p:cNvSpPr>
          <p:nvPr>
            <p:ph type="title"/>
          </p:nvPr>
        </p:nvSpPr>
        <p:spPr/>
        <p:txBody>
          <a:bodyPr/>
          <a:lstStyle/>
          <a:p>
            <a:r>
              <a:rPr lang="en-GB" b="1" dirty="0" smtClean="0"/>
              <a:t>Options for UK (re)insurers currently operating in the EEA</a:t>
            </a:r>
            <a:endParaRPr lang="en-GB" b="1" dirty="0"/>
          </a:p>
        </p:txBody>
      </p:sp>
    </p:spTree>
    <p:extLst>
      <p:ext uri="{BB962C8B-B14F-4D97-AF65-F5344CB8AC3E}">
        <p14:creationId xmlns:p14="http://schemas.microsoft.com/office/powerpoint/2010/main" val="312011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086" y="2877121"/>
            <a:ext cx="1156773" cy="1132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cNvSpPr>
            <a:spLocks noGrp="1"/>
          </p:cNvSpPr>
          <p:nvPr>
            <p:ph type="sldNum" sz="quarter" idx="4"/>
          </p:nvPr>
        </p:nvSpPr>
        <p:spPr/>
        <p:txBody>
          <a:bodyPr/>
          <a:lstStyle/>
          <a:p>
            <a:r>
              <a:rPr lang="en-GB" smtClean="0"/>
              <a:t>|  </a:t>
            </a:r>
            <a:fld id="{6967D197-2218-4700-B211-63EF06F51A7E}" type="slidenum">
              <a:rPr lang="en-GB" smtClean="0"/>
              <a:pPr/>
              <a:t>29</a:t>
            </a:fld>
            <a:endParaRPr lang="en-GB"/>
          </a:p>
        </p:txBody>
      </p:sp>
      <p:sp>
        <p:nvSpPr>
          <p:cNvPr id="4" name="Entity Name Placeholder"/>
          <p:cNvSpPr>
            <a:spLocks noGrp="1"/>
          </p:cNvSpPr>
          <p:nvPr>
            <p:ph type="ftr" sz="quarter" idx="3"/>
          </p:nvPr>
        </p:nvSpPr>
        <p:spPr/>
        <p:txBody>
          <a:bodyPr/>
          <a:lstStyle/>
          <a:p>
            <a:pPr algn="r"/>
            <a:r>
              <a:rPr lang="de-DE" smtClean="0"/>
              <a:t>Hogan Lovells</a:t>
            </a:r>
          </a:p>
        </p:txBody>
      </p:sp>
      <p:sp>
        <p:nvSpPr>
          <p:cNvPr id="2" name="Slide Title"/>
          <p:cNvSpPr>
            <a:spLocks noGrp="1"/>
          </p:cNvSpPr>
          <p:nvPr>
            <p:ph type="title"/>
          </p:nvPr>
        </p:nvSpPr>
        <p:spPr/>
        <p:txBody>
          <a:bodyPr/>
          <a:lstStyle/>
          <a:p>
            <a:r>
              <a:rPr lang="en-GB" b="1" dirty="0" smtClean="0"/>
              <a:t>Passporting</a:t>
            </a:r>
            <a:endParaRPr lang="en-GB"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7493" y="1509766"/>
            <a:ext cx="957863" cy="125989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608" y="1521544"/>
            <a:ext cx="1035586" cy="1248113"/>
          </a:xfrm>
          <a:prstGeom prst="rect">
            <a:avLst/>
          </a:prstGeom>
        </p:spPr>
      </p:pic>
      <p:sp>
        <p:nvSpPr>
          <p:cNvPr id="9" name="Curved Down Arrow 8"/>
          <p:cNvSpPr/>
          <p:nvPr/>
        </p:nvSpPr>
        <p:spPr>
          <a:xfrm>
            <a:off x="975296" y="1949985"/>
            <a:ext cx="1261128" cy="549941"/>
          </a:xfrm>
          <a:prstGeom prst="curvedDownArrow">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0" name="TextBox 9"/>
          <p:cNvSpPr txBox="1"/>
          <p:nvPr/>
        </p:nvSpPr>
        <p:spPr>
          <a:xfrm>
            <a:off x="132199" y="3988113"/>
            <a:ext cx="3933022" cy="1077218"/>
          </a:xfrm>
          <a:prstGeom prst="rect">
            <a:avLst/>
          </a:prstGeom>
          <a:noFill/>
        </p:spPr>
        <p:txBody>
          <a:bodyPr wrap="square" rtlCol="0">
            <a:spAutoFit/>
          </a:bodyPr>
          <a:lstStyle/>
          <a:p>
            <a:r>
              <a:rPr lang="en-GB" sz="1600" dirty="0" smtClean="0"/>
              <a:t>UK insurer passports into France and Germany though local branches German branch; authorisation and prudential regulation all by the UK regulator</a:t>
            </a:r>
            <a:endParaRPr lang="en-GB" sz="1600" dirty="0"/>
          </a:p>
        </p:txBody>
      </p:sp>
      <p:sp>
        <p:nvSpPr>
          <p:cNvPr id="11" name="TextBox 10"/>
          <p:cNvSpPr txBox="1"/>
          <p:nvPr/>
        </p:nvSpPr>
        <p:spPr>
          <a:xfrm>
            <a:off x="396606" y="1000706"/>
            <a:ext cx="3222801" cy="338554"/>
          </a:xfrm>
          <a:prstGeom prst="rect">
            <a:avLst/>
          </a:prstGeom>
          <a:noFill/>
        </p:spPr>
        <p:txBody>
          <a:bodyPr wrap="square" rtlCol="0">
            <a:spAutoFit/>
          </a:bodyPr>
          <a:lstStyle/>
          <a:p>
            <a:r>
              <a:rPr lang="en-GB" sz="1600" b="1" u="sng" dirty="0" smtClean="0"/>
              <a:t>UK still in the EEA</a:t>
            </a:r>
            <a:endParaRPr lang="en-GB" sz="1600" b="1" u="sng" dirty="0"/>
          </a:p>
        </p:txBody>
      </p:sp>
      <p:sp>
        <p:nvSpPr>
          <p:cNvPr id="14" name="Curved Down Arrow 13"/>
          <p:cNvSpPr/>
          <p:nvPr/>
        </p:nvSpPr>
        <p:spPr>
          <a:xfrm rot="5084423">
            <a:off x="962780" y="2573297"/>
            <a:ext cx="1258081" cy="731520"/>
          </a:xfrm>
          <a:prstGeom prst="curvedDownArrow">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5" name="TextBox 14"/>
          <p:cNvSpPr txBox="1"/>
          <p:nvPr/>
        </p:nvSpPr>
        <p:spPr>
          <a:xfrm>
            <a:off x="4759287" y="3981482"/>
            <a:ext cx="4131325" cy="830997"/>
          </a:xfrm>
          <a:prstGeom prst="rect">
            <a:avLst/>
          </a:prstGeom>
          <a:noFill/>
        </p:spPr>
        <p:txBody>
          <a:bodyPr wrap="square" rtlCol="0">
            <a:spAutoFit/>
          </a:bodyPr>
          <a:lstStyle/>
          <a:p>
            <a:r>
              <a:rPr lang="en-GB" sz="1600" dirty="0" smtClean="0"/>
              <a:t>Each branch requires authorisation by the local regulator as a branch of a third country insurer</a:t>
            </a:r>
            <a:endParaRPr lang="en-GB" sz="1600" dirty="0"/>
          </a:p>
        </p:txBody>
      </p:sp>
      <p:sp>
        <p:nvSpPr>
          <p:cNvPr id="16" name="TextBox 15"/>
          <p:cNvSpPr txBox="1"/>
          <p:nvPr/>
        </p:nvSpPr>
        <p:spPr>
          <a:xfrm>
            <a:off x="5154060" y="1016104"/>
            <a:ext cx="3222801" cy="338554"/>
          </a:xfrm>
          <a:prstGeom prst="rect">
            <a:avLst/>
          </a:prstGeom>
          <a:noFill/>
        </p:spPr>
        <p:txBody>
          <a:bodyPr wrap="square" rtlCol="0">
            <a:spAutoFit/>
          </a:bodyPr>
          <a:lstStyle/>
          <a:p>
            <a:r>
              <a:rPr lang="en-GB" sz="1600" b="1" u="sng" dirty="0" smtClean="0"/>
              <a:t>UK out of EEA</a:t>
            </a:r>
            <a:endParaRPr lang="en-GB" sz="1600" b="1" u="sng" dirty="0"/>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94796" y="2722013"/>
            <a:ext cx="1156773" cy="1132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3" y="1354658"/>
            <a:ext cx="957863" cy="1259891"/>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92318" y="1366436"/>
            <a:ext cx="1035586" cy="1248113"/>
          </a:xfrm>
          <a:prstGeom prst="rect">
            <a:avLst/>
          </a:prstGeom>
        </p:spPr>
      </p:pic>
      <p:sp>
        <p:nvSpPr>
          <p:cNvPr id="21" name="Curved Down Arrow 20"/>
          <p:cNvSpPr/>
          <p:nvPr/>
        </p:nvSpPr>
        <p:spPr>
          <a:xfrm>
            <a:off x="5771006" y="1794877"/>
            <a:ext cx="1261128" cy="549941"/>
          </a:xfrm>
          <a:prstGeom prst="curvedDownArrow">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22" name="Curved Down Arrow 21"/>
          <p:cNvSpPr/>
          <p:nvPr/>
        </p:nvSpPr>
        <p:spPr>
          <a:xfrm rot="5084423">
            <a:off x="5758490" y="2418189"/>
            <a:ext cx="1258081" cy="731520"/>
          </a:xfrm>
          <a:prstGeom prst="curvedDownArrow">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23" name="32-Point Star 22"/>
          <p:cNvSpPr/>
          <p:nvPr/>
        </p:nvSpPr>
        <p:spPr>
          <a:xfrm>
            <a:off x="2122038" y="230468"/>
            <a:ext cx="3032022" cy="984429"/>
          </a:xfrm>
          <a:prstGeom prst="star32">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24" name="TextBox 23"/>
          <p:cNvSpPr txBox="1"/>
          <p:nvPr/>
        </p:nvSpPr>
        <p:spPr>
          <a:xfrm>
            <a:off x="2287995" y="475015"/>
            <a:ext cx="2612984" cy="523220"/>
          </a:xfrm>
          <a:prstGeom prst="rect">
            <a:avLst/>
          </a:prstGeom>
          <a:noFill/>
        </p:spPr>
        <p:txBody>
          <a:bodyPr wrap="square" rtlCol="0">
            <a:spAutoFit/>
          </a:bodyPr>
          <a:lstStyle/>
          <a:p>
            <a:pPr algn="ctr"/>
            <a:r>
              <a:rPr lang="en-GB" sz="1400" i="1" dirty="0" smtClean="0">
                <a:solidFill>
                  <a:srgbClr val="FF0000"/>
                </a:solidFill>
              </a:rPr>
              <a:t>Authorisation and prudential regulation only in UK</a:t>
            </a:r>
            <a:endParaRPr lang="en-GB" sz="1400" i="1" dirty="0">
              <a:solidFill>
                <a:srgbClr val="FF0000"/>
              </a:solidFill>
            </a:endParaRPr>
          </a:p>
        </p:txBody>
      </p:sp>
      <p:sp>
        <p:nvSpPr>
          <p:cNvPr id="17" name="Freeform 16"/>
          <p:cNvSpPr/>
          <p:nvPr/>
        </p:nvSpPr>
        <p:spPr>
          <a:xfrm>
            <a:off x="365819" y="826265"/>
            <a:ext cx="1837554" cy="1762699"/>
          </a:xfrm>
          <a:custGeom>
            <a:avLst/>
            <a:gdLst>
              <a:gd name="connsiteX0" fmla="*/ 1837554 w 1837554"/>
              <a:gd name="connsiteY0" fmla="*/ 0 h 1762699"/>
              <a:gd name="connsiteX1" fmla="*/ 41805 w 1837554"/>
              <a:gd name="connsiteY1" fmla="*/ 550843 h 1762699"/>
              <a:gd name="connsiteX2" fmla="*/ 746885 w 1837554"/>
              <a:gd name="connsiteY2" fmla="*/ 1762699 h 1762699"/>
            </a:gdLst>
            <a:ahLst/>
            <a:cxnLst>
              <a:cxn ang="0">
                <a:pos x="connsiteX0" y="connsiteY0"/>
              </a:cxn>
              <a:cxn ang="0">
                <a:pos x="connsiteX1" y="connsiteY1"/>
              </a:cxn>
              <a:cxn ang="0">
                <a:pos x="connsiteX2" y="connsiteY2"/>
              </a:cxn>
            </a:cxnLst>
            <a:rect l="l" t="t" r="r" b="b"/>
            <a:pathLst>
              <a:path w="1837554" h="1762699">
                <a:moveTo>
                  <a:pt x="1837554" y="0"/>
                </a:moveTo>
                <a:cubicBezTo>
                  <a:pt x="1030568" y="128530"/>
                  <a:pt x="223583" y="257060"/>
                  <a:pt x="41805" y="550843"/>
                </a:cubicBezTo>
                <a:cubicBezTo>
                  <a:pt x="-139973" y="844626"/>
                  <a:pt x="303456" y="1303662"/>
                  <a:pt x="746885" y="1762699"/>
                </a:cubicBezTo>
              </a:path>
            </a:pathLst>
          </a:custGeom>
          <a:noFill/>
          <a:ln w="25400">
            <a:solidFill>
              <a:schemeClr val="accent1">
                <a:shade val="50000"/>
              </a:schemeClr>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32-Point Star 26"/>
          <p:cNvSpPr/>
          <p:nvPr/>
        </p:nvSpPr>
        <p:spPr>
          <a:xfrm>
            <a:off x="1955859" y="2722013"/>
            <a:ext cx="3638937" cy="1141630"/>
          </a:xfrm>
          <a:prstGeom prst="star32">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28" name="TextBox 27"/>
          <p:cNvSpPr txBox="1"/>
          <p:nvPr/>
        </p:nvSpPr>
        <p:spPr>
          <a:xfrm>
            <a:off x="2355773" y="2921189"/>
            <a:ext cx="2836545" cy="738664"/>
          </a:xfrm>
          <a:prstGeom prst="rect">
            <a:avLst/>
          </a:prstGeom>
          <a:noFill/>
        </p:spPr>
        <p:txBody>
          <a:bodyPr wrap="square" rtlCol="0">
            <a:spAutoFit/>
          </a:bodyPr>
          <a:lstStyle/>
          <a:p>
            <a:pPr algn="ctr"/>
            <a:r>
              <a:rPr lang="en-GB" sz="1400" i="1" dirty="0" smtClean="0">
                <a:solidFill>
                  <a:srgbClr val="FF0000"/>
                </a:solidFill>
              </a:rPr>
              <a:t>Authorisation and prudential regulation in UK, France (branch) and Germany (branch)</a:t>
            </a:r>
            <a:endParaRPr lang="en-GB" sz="1400" i="1" dirty="0">
              <a:solidFill>
                <a:srgbClr val="FF0000"/>
              </a:solidFill>
            </a:endParaRPr>
          </a:p>
        </p:txBody>
      </p:sp>
      <p:sp>
        <p:nvSpPr>
          <p:cNvPr id="26" name="Freeform 25"/>
          <p:cNvSpPr/>
          <p:nvPr/>
        </p:nvSpPr>
        <p:spPr>
          <a:xfrm>
            <a:off x="4230477" y="2270252"/>
            <a:ext cx="1674564" cy="472948"/>
          </a:xfrm>
          <a:custGeom>
            <a:avLst/>
            <a:gdLst>
              <a:gd name="connsiteX0" fmla="*/ 0 w 1674564"/>
              <a:gd name="connsiteY0" fmla="*/ 472948 h 472948"/>
              <a:gd name="connsiteX1" fmla="*/ 451692 w 1674564"/>
              <a:gd name="connsiteY1" fmla="*/ 10240 h 472948"/>
              <a:gd name="connsiteX2" fmla="*/ 1674564 w 1674564"/>
              <a:gd name="connsiteY2" fmla="*/ 197526 h 472948"/>
            </a:gdLst>
            <a:ahLst/>
            <a:cxnLst>
              <a:cxn ang="0">
                <a:pos x="connsiteX0" y="connsiteY0"/>
              </a:cxn>
              <a:cxn ang="0">
                <a:pos x="connsiteX1" y="connsiteY1"/>
              </a:cxn>
              <a:cxn ang="0">
                <a:pos x="connsiteX2" y="connsiteY2"/>
              </a:cxn>
            </a:cxnLst>
            <a:rect l="l" t="t" r="r" b="b"/>
            <a:pathLst>
              <a:path w="1674564" h="472948">
                <a:moveTo>
                  <a:pt x="0" y="472948"/>
                </a:moveTo>
                <a:cubicBezTo>
                  <a:pt x="86299" y="264546"/>
                  <a:pt x="172598" y="56144"/>
                  <a:pt x="451692" y="10240"/>
                </a:cubicBezTo>
                <a:cubicBezTo>
                  <a:pt x="730786" y="-35664"/>
                  <a:pt x="1202675" y="80931"/>
                  <a:pt x="1674564" y="197526"/>
                </a:cubicBezTo>
              </a:path>
            </a:pathLst>
          </a:custGeom>
          <a:noFill/>
          <a:ln w="25400">
            <a:solidFill>
              <a:schemeClr val="accent1">
                <a:shade val="50000"/>
              </a:schemeClr>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Freeform 30"/>
          <p:cNvSpPr/>
          <p:nvPr/>
        </p:nvSpPr>
        <p:spPr>
          <a:xfrm>
            <a:off x="3479495" y="1185381"/>
            <a:ext cx="3552639" cy="1691740"/>
          </a:xfrm>
          <a:custGeom>
            <a:avLst/>
            <a:gdLst>
              <a:gd name="connsiteX0" fmla="*/ 0 w 1674564"/>
              <a:gd name="connsiteY0" fmla="*/ 472948 h 472948"/>
              <a:gd name="connsiteX1" fmla="*/ 451692 w 1674564"/>
              <a:gd name="connsiteY1" fmla="*/ 10240 h 472948"/>
              <a:gd name="connsiteX2" fmla="*/ 1674564 w 1674564"/>
              <a:gd name="connsiteY2" fmla="*/ 197526 h 472948"/>
            </a:gdLst>
            <a:ahLst/>
            <a:cxnLst>
              <a:cxn ang="0">
                <a:pos x="connsiteX0" y="connsiteY0"/>
              </a:cxn>
              <a:cxn ang="0">
                <a:pos x="connsiteX1" y="connsiteY1"/>
              </a:cxn>
              <a:cxn ang="0">
                <a:pos x="connsiteX2" y="connsiteY2"/>
              </a:cxn>
            </a:cxnLst>
            <a:rect l="l" t="t" r="r" b="b"/>
            <a:pathLst>
              <a:path w="1674564" h="472948">
                <a:moveTo>
                  <a:pt x="0" y="472948"/>
                </a:moveTo>
                <a:cubicBezTo>
                  <a:pt x="86299" y="264546"/>
                  <a:pt x="172598" y="56144"/>
                  <a:pt x="451692" y="10240"/>
                </a:cubicBezTo>
                <a:cubicBezTo>
                  <a:pt x="730786" y="-35664"/>
                  <a:pt x="1202675" y="80931"/>
                  <a:pt x="1674564" y="197526"/>
                </a:cubicBezTo>
              </a:path>
            </a:pathLst>
          </a:custGeom>
          <a:noFill/>
          <a:ln w="25400">
            <a:solidFill>
              <a:schemeClr val="accent1">
                <a:shade val="50000"/>
              </a:schemeClr>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Freeform 29"/>
          <p:cNvSpPr/>
          <p:nvPr/>
        </p:nvSpPr>
        <p:spPr>
          <a:xfrm>
            <a:off x="4814371" y="3404212"/>
            <a:ext cx="1233889" cy="459431"/>
          </a:xfrm>
          <a:custGeom>
            <a:avLst/>
            <a:gdLst>
              <a:gd name="connsiteX0" fmla="*/ 0 w 1233889"/>
              <a:gd name="connsiteY0" fmla="*/ 242371 h 459431"/>
              <a:gd name="connsiteX1" fmla="*/ 661012 w 1233889"/>
              <a:gd name="connsiteY1" fmla="*/ 451692 h 459431"/>
              <a:gd name="connsiteX2" fmla="*/ 1233889 w 1233889"/>
              <a:gd name="connsiteY2" fmla="*/ 0 h 459431"/>
            </a:gdLst>
            <a:ahLst/>
            <a:cxnLst>
              <a:cxn ang="0">
                <a:pos x="connsiteX0" y="connsiteY0"/>
              </a:cxn>
              <a:cxn ang="0">
                <a:pos x="connsiteX1" y="connsiteY1"/>
              </a:cxn>
              <a:cxn ang="0">
                <a:pos x="connsiteX2" y="connsiteY2"/>
              </a:cxn>
            </a:cxnLst>
            <a:rect l="l" t="t" r="r" b="b"/>
            <a:pathLst>
              <a:path w="1233889" h="459431">
                <a:moveTo>
                  <a:pt x="0" y="242371"/>
                </a:moveTo>
                <a:cubicBezTo>
                  <a:pt x="227682" y="367229"/>
                  <a:pt x="455364" y="492087"/>
                  <a:pt x="661012" y="451692"/>
                </a:cubicBezTo>
                <a:cubicBezTo>
                  <a:pt x="866660" y="411297"/>
                  <a:pt x="1050274" y="205648"/>
                  <a:pt x="1233889" y="0"/>
                </a:cubicBezTo>
              </a:path>
            </a:pathLst>
          </a:custGeom>
          <a:noFill/>
          <a:ln w="25400">
            <a:solidFill>
              <a:schemeClr val="accent1">
                <a:shade val="50000"/>
              </a:schemeClr>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73294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3</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14275"/>
            <a:ext cx="6622939" cy="3937814"/>
          </a:xfrm>
        </p:spPr>
        <p:txBody>
          <a:bodyPr>
            <a:normAutofit/>
          </a:bodyPr>
          <a:lstStyle/>
          <a:p>
            <a:pPr marL="1165225" lvl="1" indent="0">
              <a:buNone/>
            </a:pPr>
            <a:endParaRPr lang="en-GB" dirty="0" smtClean="0">
              <a:solidFill>
                <a:srgbClr val="0070C0"/>
              </a:solidFill>
            </a:endParaRPr>
          </a:p>
          <a:p>
            <a:pPr marL="539750" lvl="1" indent="0">
              <a:buNone/>
            </a:pPr>
            <a:r>
              <a:rPr lang="en-GB" sz="2000" dirty="0" smtClean="0">
                <a:solidFill>
                  <a:srgbClr val="0070C0"/>
                </a:solidFill>
              </a:rPr>
              <a:t>A.E. Housman, </a:t>
            </a:r>
            <a:r>
              <a:rPr lang="en-GB" sz="2000" i="1" dirty="0" smtClean="0">
                <a:solidFill>
                  <a:srgbClr val="0070C0"/>
                </a:solidFill>
              </a:rPr>
              <a:t>A Shropshire Lad</a:t>
            </a:r>
            <a:r>
              <a:rPr lang="en-GB" sz="2000" dirty="0" smtClean="0">
                <a:solidFill>
                  <a:srgbClr val="0070C0"/>
                </a:solidFill>
              </a:rPr>
              <a:t>, 1896</a:t>
            </a:r>
            <a:endParaRPr lang="en-GB" sz="2000" dirty="0">
              <a:solidFill>
                <a:srgbClr val="0070C0"/>
              </a:solidFill>
            </a:endParaRPr>
          </a:p>
          <a:p>
            <a:pPr marL="539750" lvl="1" indent="0">
              <a:spcAft>
                <a:spcPts val="0"/>
              </a:spcAft>
              <a:buNone/>
            </a:pPr>
            <a:r>
              <a:rPr lang="en-GB" sz="2000" dirty="0">
                <a:solidFill>
                  <a:schemeClr val="tx1"/>
                </a:solidFill>
              </a:rPr>
              <a:t>INTO my heart </a:t>
            </a:r>
            <a:r>
              <a:rPr lang="en-GB" sz="2000" dirty="0" smtClean="0">
                <a:solidFill>
                  <a:schemeClr val="tx1"/>
                </a:solidFill>
              </a:rPr>
              <a:t>an </a:t>
            </a:r>
            <a:r>
              <a:rPr lang="en-GB" sz="2000" dirty="0">
                <a:solidFill>
                  <a:schemeClr val="tx1"/>
                </a:solidFill>
              </a:rPr>
              <a:t>air that kills  </a:t>
            </a:r>
          </a:p>
          <a:p>
            <a:pPr marL="539750" lvl="1" indent="0">
              <a:spcAft>
                <a:spcPts val="0"/>
              </a:spcAft>
              <a:buNone/>
            </a:pPr>
            <a:r>
              <a:rPr lang="en-GB" sz="2000" dirty="0">
                <a:solidFill>
                  <a:schemeClr val="tx1"/>
                </a:solidFill>
              </a:rPr>
              <a:t>  From yon far country blows:  </a:t>
            </a:r>
          </a:p>
          <a:p>
            <a:pPr marL="539750" lvl="1" indent="0">
              <a:spcAft>
                <a:spcPts val="0"/>
              </a:spcAft>
              <a:buNone/>
            </a:pPr>
            <a:r>
              <a:rPr lang="en-GB" sz="2000" dirty="0">
                <a:solidFill>
                  <a:schemeClr val="tx1"/>
                </a:solidFill>
              </a:rPr>
              <a:t>What are those blue remembered hills,  </a:t>
            </a:r>
          </a:p>
          <a:p>
            <a:pPr marL="539750" lvl="1" indent="0">
              <a:spcAft>
                <a:spcPts val="0"/>
              </a:spcAft>
              <a:buNone/>
            </a:pPr>
            <a:r>
              <a:rPr lang="en-GB" sz="2000" dirty="0">
                <a:solidFill>
                  <a:schemeClr val="tx1"/>
                </a:solidFill>
              </a:rPr>
              <a:t>  What spires, what farms are those?  </a:t>
            </a:r>
          </a:p>
          <a:p>
            <a:pPr marL="539750" lvl="1" indent="0">
              <a:spcAft>
                <a:spcPts val="0"/>
              </a:spcAft>
              <a:buNone/>
            </a:pPr>
            <a:r>
              <a:rPr lang="en-GB" sz="2000" dirty="0">
                <a:solidFill>
                  <a:schemeClr val="tx1"/>
                </a:solidFill>
              </a:rPr>
              <a:t>  </a:t>
            </a:r>
          </a:p>
          <a:p>
            <a:pPr marL="539750" lvl="1" indent="0">
              <a:spcAft>
                <a:spcPts val="0"/>
              </a:spcAft>
              <a:buNone/>
            </a:pPr>
            <a:r>
              <a:rPr lang="en-GB" sz="2000" dirty="0">
                <a:solidFill>
                  <a:schemeClr val="tx1"/>
                </a:solidFill>
              </a:rPr>
              <a:t>That is the land of lost content</a:t>
            </a:r>
            <a:r>
              <a:rPr lang="en-GB" sz="2000" dirty="0" smtClean="0">
                <a:solidFill>
                  <a:schemeClr val="tx1"/>
                </a:solidFill>
              </a:rPr>
              <a:t>,</a:t>
            </a:r>
            <a:endParaRPr lang="en-GB" sz="2000" dirty="0">
              <a:solidFill>
                <a:schemeClr val="tx1"/>
              </a:solidFill>
            </a:endParaRPr>
          </a:p>
          <a:p>
            <a:pPr marL="539750" lvl="1" indent="0">
              <a:spcAft>
                <a:spcPts val="0"/>
              </a:spcAft>
              <a:buNone/>
            </a:pPr>
            <a:r>
              <a:rPr lang="en-GB" sz="2000" dirty="0">
                <a:solidFill>
                  <a:schemeClr val="tx1"/>
                </a:solidFill>
              </a:rPr>
              <a:t>  I see it shining plain,  </a:t>
            </a:r>
          </a:p>
          <a:p>
            <a:pPr marL="539750" lvl="1" indent="0">
              <a:spcAft>
                <a:spcPts val="0"/>
              </a:spcAft>
              <a:buNone/>
            </a:pPr>
            <a:r>
              <a:rPr lang="en-GB" sz="2000" dirty="0">
                <a:solidFill>
                  <a:schemeClr val="tx1"/>
                </a:solidFill>
              </a:rPr>
              <a:t>The happy highways where I went  </a:t>
            </a:r>
          </a:p>
          <a:p>
            <a:pPr marL="539750" lvl="1" indent="0">
              <a:spcAft>
                <a:spcPts val="0"/>
              </a:spcAft>
              <a:buNone/>
            </a:pPr>
            <a:r>
              <a:rPr lang="en-GB" sz="2000" dirty="0">
                <a:solidFill>
                  <a:schemeClr val="tx1"/>
                </a:solidFill>
              </a:rPr>
              <a:t>  And cannot come again </a:t>
            </a:r>
          </a:p>
        </p:txBody>
      </p:sp>
      <p:sp>
        <p:nvSpPr>
          <p:cNvPr id="2" name="Slide Title"/>
          <p:cNvSpPr>
            <a:spLocks noGrp="1"/>
          </p:cNvSpPr>
          <p:nvPr>
            <p:ph type="title"/>
          </p:nvPr>
        </p:nvSpPr>
        <p:spPr/>
        <p:txBody>
          <a:bodyPr/>
          <a:lstStyle/>
          <a:p>
            <a:r>
              <a:rPr lang="en-GB" b="1" dirty="0" smtClean="0"/>
              <a:t>Brexit poetry ?</a:t>
            </a:r>
            <a:endParaRPr lang="en-GB"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2417" y="1058779"/>
            <a:ext cx="2235200" cy="3556000"/>
          </a:xfrm>
          <a:prstGeom prst="rect">
            <a:avLst/>
          </a:prstGeom>
        </p:spPr>
      </p:pic>
    </p:spTree>
    <p:extLst>
      <p:ext uri="{BB962C8B-B14F-4D97-AF65-F5344CB8AC3E}">
        <p14:creationId xmlns:p14="http://schemas.microsoft.com/office/powerpoint/2010/main" val="2013257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6435" y="2852266"/>
            <a:ext cx="1156773" cy="1132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cNvSpPr>
            <a:spLocks noGrp="1"/>
          </p:cNvSpPr>
          <p:nvPr>
            <p:ph type="sldNum" sz="quarter" idx="4"/>
          </p:nvPr>
        </p:nvSpPr>
        <p:spPr/>
        <p:txBody>
          <a:bodyPr/>
          <a:lstStyle/>
          <a:p>
            <a:r>
              <a:rPr lang="en-GB" smtClean="0"/>
              <a:t>|  </a:t>
            </a:r>
            <a:fld id="{6967D197-2218-4700-B211-63EF06F51A7E}" type="slidenum">
              <a:rPr lang="en-GB" smtClean="0"/>
              <a:pPr/>
              <a:t>30</a:t>
            </a:fld>
            <a:endParaRPr lang="en-GB"/>
          </a:p>
        </p:txBody>
      </p:sp>
      <p:sp>
        <p:nvSpPr>
          <p:cNvPr id="4" name="Entity Name Placeholder"/>
          <p:cNvSpPr>
            <a:spLocks noGrp="1"/>
          </p:cNvSpPr>
          <p:nvPr>
            <p:ph type="ftr" sz="quarter" idx="3"/>
          </p:nvPr>
        </p:nvSpPr>
        <p:spPr/>
        <p:txBody>
          <a:bodyPr/>
          <a:lstStyle/>
          <a:p>
            <a:pPr algn="r"/>
            <a:r>
              <a:rPr lang="de-DE" smtClean="0"/>
              <a:t>Hogan Lovells</a:t>
            </a:r>
          </a:p>
        </p:txBody>
      </p:sp>
      <p:sp>
        <p:nvSpPr>
          <p:cNvPr id="2" name="Slide Title"/>
          <p:cNvSpPr>
            <a:spLocks noGrp="1"/>
          </p:cNvSpPr>
          <p:nvPr>
            <p:ph type="title"/>
          </p:nvPr>
        </p:nvSpPr>
        <p:spPr/>
        <p:txBody>
          <a:bodyPr/>
          <a:lstStyle/>
          <a:p>
            <a:r>
              <a:rPr lang="en-GB" b="1" dirty="0" smtClean="0"/>
              <a:t>Restructuring to facilitate </a:t>
            </a:r>
            <a:r>
              <a:rPr lang="en-GB" b="1" dirty="0" err="1" smtClean="0"/>
              <a:t>passporting</a:t>
            </a:r>
            <a:endParaRPr lang="en-GB"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4842" y="1484911"/>
            <a:ext cx="957863" cy="1259891"/>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3957" y="1496689"/>
            <a:ext cx="1035586" cy="1248113"/>
          </a:xfrm>
          <a:prstGeom prst="rect">
            <a:avLst/>
          </a:prstGeom>
        </p:spPr>
      </p:pic>
      <p:sp>
        <p:nvSpPr>
          <p:cNvPr id="10" name="TextBox 9"/>
          <p:cNvSpPr txBox="1"/>
          <p:nvPr/>
        </p:nvSpPr>
        <p:spPr>
          <a:xfrm>
            <a:off x="4241489" y="991700"/>
            <a:ext cx="3933022" cy="3785652"/>
          </a:xfrm>
          <a:prstGeom prst="rect">
            <a:avLst/>
          </a:prstGeom>
          <a:noFill/>
        </p:spPr>
        <p:txBody>
          <a:bodyPr wrap="square" rtlCol="0">
            <a:spAutoFit/>
          </a:bodyPr>
          <a:lstStyle/>
          <a:p>
            <a:r>
              <a:rPr lang="en-GB" sz="1600" dirty="0" smtClean="0"/>
              <a:t>Establish German insurer which passports into Germany under Solvency II, and establishes a UK branch under UK rules governing establishment branches of third country insurers</a:t>
            </a:r>
          </a:p>
          <a:p>
            <a:endParaRPr lang="en-GB" sz="1600" dirty="0" smtClean="0"/>
          </a:p>
          <a:p>
            <a:r>
              <a:rPr lang="en-GB" sz="1600" dirty="0" smtClean="0"/>
              <a:t>What about existing business ?</a:t>
            </a:r>
            <a:endParaRPr lang="en-GB" sz="1600" dirty="0"/>
          </a:p>
          <a:p>
            <a:endParaRPr lang="en-GB" sz="1600" dirty="0" smtClean="0"/>
          </a:p>
          <a:p>
            <a:pPr marL="285750" indent="-285750">
              <a:buFont typeface="Arial" panose="020B0604020202020204" pitchFamily="34" charset="0"/>
              <a:buChar char="•"/>
            </a:pPr>
            <a:r>
              <a:rPr lang="en-GB" sz="1600" dirty="0" smtClean="0"/>
              <a:t>Reinsurance</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Transfer of business to German insurer under Part VII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Convert insurer to </a:t>
            </a:r>
            <a:r>
              <a:rPr lang="en-GB" sz="1600" dirty="0" err="1" smtClean="0"/>
              <a:t>Societas</a:t>
            </a:r>
            <a:r>
              <a:rPr lang="en-GB" sz="1600" dirty="0" smtClean="0"/>
              <a:t> </a:t>
            </a:r>
            <a:r>
              <a:rPr lang="en-GB" sz="1600" dirty="0" err="1" smtClean="0"/>
              <a:t>Europaea</a:t>
            </a:r>
            <a:r>
              <a:rPr lang="en-GB" sz="1600" dirty="0" smtClean="0"/>
              <a:t> (SE) and transfer registered office</a:t>
            </a:r>
            <a:endParaRPr lang="en-GB" sz="1600" dirty="0"/>
          </a:p>
        </p:txBody>
      </p:sp>
      <p:sp>
        <p:nvSpPr>
          <p:cNvPr id="11" name="TextBox 10"/>
          <p:cNvSpPr txBox="1"/>
          <p:nvPr/>
        </p:nvSpPr>
        <p:spPr>
          <a:xfrm>
            <a:off x="1103955" y="975851"/>
            <a:ext cx="3222801" cy="338554"/>
          </a:xfrm>
          <a:prstGeom prst="rect">
            <a:avLst/>
          </a:prstGeom>
          <a:noFill/>
        </p:spPr>
        <p:txBody>
          <a:bodyPr wrap="square" rtlCol="0">
            <a:spAutoFit/>
          </a:bodyPr>
          <a:lstStyle/>
          <a:p>
            <a:r>
              <a:rPr lang="en-GB" sz="1600" b="1" u="sng" dirty="0" smtClean="0"/>
              <a:t>Possible restructuring</a:t>
            </a:r>
            <a:endParaRPr lang="en-GB" sz="1600" b="1" u="sng" dirty="0"/>
          </a:p>
        </p:txBody>
      </p:sp>
      <p:sp>
        <p:nvSpPr>
          <p:cNvPr id="23" name="32-Point Star 22"/>
          <p:cNvSpPr/>
          <p:nvPr/>
        </p:nvSpPr>
        <p:spPr>
          <a:xfrm>
            <a:off x="786020" y="4069197"/>
            <a:ext cx="3342328" cy="984429"/>
          </a:xfrm>
          <a:prstGeom prst="star32">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24" name="TextBox 23"/>
          <p:cNvSpPr txBox="1"/>
          <p:nvPr/>
        </p:nvSpPr>
        <p:spPr>
          <a:xfrm>
            <a:off x="1103957" y="4257128"/>
            <a:ext cx="2612984" cy="738664"/>
          </a:xfrm>
          <a:prstGeom prst="rect">
            <a:avLst/>
          </a:prstGeom>
          <a:noFill/>
        </p:spPr>
        <p:txBody>
          <a:bodyPr wrap="square" rtlCol="0">
            <a:spAutoFit/>
          </a:bodyPr>
          <a:lstStyle/>
          <a:p>
            <a:pPr algn="ctr"/>
            <a:r>
              <a:rPr lang="en-GB" sz="1400" i="1" dirty="0" smtClean="0">
                <a:solidFill>
                  <a:srgbClr val="FF0000"/>
                </a:solidFill>
              </a:rPr>
              <a:t>Authorisation and prudential regulation in UK (branch ?) and Germany</a:t>
            </a:r>
            <a:endParaRPr lang="en-GB" sz="1400" i="1" dirty="0">
              <a:solidFill>
                <a:srgbClr val="FF0000"/>
              </a:solidFill>
            </a:endParaRPr>
          </a:p>
        </p:txBody>
      </p:sp>
      <p:sp>
        <p:nvSpPr>
          <p:cNvPr id="3" name="Curved Down Arrow 2"/>
          <p:cNvSpPr/>
          <p:nvPr/>
        </p:nvSpPr>
        <p:spPr>
          <a:xfrm flipH="1">
            <a:off x="1726706" y="1784382"/>
            <a:ext cx="1294335" cy="627961"/>
          </a:xfrm>
          <a:prstGeom prst="curvedDownArrow">
            <a:avLst/>
          </a:prstGeom>
          <a:solidFill>
            <a:srgbClr val="D52B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29" name="Curved Down Arrow 28"/>
          <p:cNvSpPr/>
          <p:nvPr/>
        </p:nvSpPr>
        <p:spPr>
          <a:xfrm rot="18585118" flipH="1">
            <a:off x="1665174" y="2538285"/>
            <a:ext cx="1294335" cy="627961"/>
          </a:xfrm>
          <a:prstGeom prst="curvedDownArrow">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5" name="Freeform 4"/>
          <p:cNvSpPr/>
          <p:nvPr/>
        </p:nvSpPr>
        <p:spPr>
          <a:xfrm>
            <a:off x="465955" y="2478795"/>
            <a:ext cx="1318778" cy="1817783"/>
          </a:xfrm>
          <a:custGeom>
            <a:avLst/>
            <a:gdLst>
              <a:gd name="connsiteX0" fmla="*/ 668782 w 1318778"/>
              <a:gd name="connsiteY0" fmla="*/ 1817783 h 1817783"/>
              <a:gd name="connsiteX1" fmla="*/ 18787 w 1318778"/>
              <a:gd name="connsiteY1" fmla="*/ 627962 h 1817783"/>
              <a:gd name="connsiteX2" fmla="*/ 1318778 w 1318778"/>
              <a:gd name="connsiteY2" fmla="*/ 0 h 1817783"/>
            </a:gdLst>
            <a:ahLst/>
            <a:cxnLst>
              <a:cxn ang="0">
                <a:pos x="connsiteX0" y="connsiteY0"/>
              </a:cxn>
              <a:cxn ang="0">
                <a:pos x="connsiteX1" y="connsiteY1"/>
              </a:cxn>
              <a:cxn ang="0">
                <a:pos x="connsiteX2" y="connsiteY2"/>
              </a:cxn>
            </a:cxnLst>
            <a:rect l="l" t="t" r="r" b="b"/>
            <a:pathLst>
              <a:path w="1318778" h="1817783">
                <a:moveTo>
                  <a:pt x="668782" y="1817783"/>
                </a:moveTo>
                <a:cubicBezTo>
                  <a:pt x="289618" y="1374354"/>
                  <a:pt x="-89546" y="930926"/>
                  <a:pt x="18787" y="627962"/>
                </a:cubicBezTo>
                <a:cubicBezTo>
                  <a:pt x="127120" y="324998"/>
                  <a:pt x="722949" y="162499"/>
                  <a:pt x="1318778" y="0"/>
                </a:cubicBezTo>
              </a:path>
            </a:pathLst>
          </a:custGeom>
          <a:noFill/>
          <a:ln w="25400">
            <a:solidFill>
              <a:schemeClr val="accent1">
                <a:shade val="50000"/>
              </a:schemeClr>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11"/>
          <p:cNvSpPr/>
          <p:nvPr/>
        </p:nvSpPr>
        <p:spPr>
          <a:xfrm>
            <a:off x="3073706" y="2478795"/>
            <a:ext cx="852454" cy="1685581"/>
          </a:xfrm>
          <a:custGeom>
            <a:avLst/>
            <a:gdLst>
              <a:gd name="connsiteX0" fmla="*/ 264405 w 852454"/>
              <a:gd name="connsiteY0" fmla="*/ 1685581 h 1685581"/>
              <a:gd name="connsiteX1" fmla="*/ 848299 w 852454"/>
              <a:gd name="connsiteY1" fmla="*/ 1200839 h 1685581"/>
              <a:gd name="connsiteX2" fmla="*/ 0 w 852454"/>
              <a:gd name="connsiteY2" fmla="*/ 0 h 1685581"/>
            </a:gdLst>
            <a:ahLst/>
            <a:cxnLst>
              <a:cxn ang="0">
                <a:pos x="connsiteX0" y="connsiteY0"/>
              </a:cxn>
              <a:cxn ang="0">
                <a:pos x="connsiteX1" y="connsiteY1"/>
              </a:cxn>
              <a:cxn ang="0">
                <a:pos x="connsiteX2" y="connsiteY2"/>
              </a:cxn>
            </a:cxnLst>
            <a:rect l="l" t="t" r="r" b="b"/>
            <a:pathLst>
              <a:path w="852454" h="1685581">
                <a:moveTo>
                  <a:pt x="264405" y="1685581"/>
                </a:moveTo>
                <a:cubicBezTo>
                  <a:pt x="578385" y="1583675"/>
                  <a:pt x="892366" y="1481769"/>
                  <a:pt x="848299" y="1200839"/>
                </a:cubicBezTo>
                <a:cubicBezTo>
                  <a:pt x="804232" y="919909"/>
                  <a:pt x="402116" y="459954"/>
                  <a:pt x="0" y="0"/>
                </a:cubicBezTo>
              </a:path>
            </a:pathLst>
          </a:custGeom>
          <a:noFill/>
          <a:ln w="25400">
            <a:solidFill>
              <a:schemeClr val="accent1">
                <a:shade val="50000"/>
              </a:schemeClr>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50641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31</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a:bodyPr>
          <a:lstStyle/>
          <a:p>
            <a:r>
              <a:rPr lang="en-GB" dirty="0" smtClean="0"/>
              <a:t>Article 190 of Solvency II allows a pool of EEA insurers to act together as co-insurers of "large risks"</a:t>
            </a:r>
          </a:p>
          <a:p>
            <a:r>
              <a:rPr lang="en-GB" dirty="0" smtClean="0"/>
              <a:t>Provided the conditions are satisfied, only the lead insurer needs to following the passporting process into the host jurisdictions</a:t>
            </a:r>
          </a:p>
          <a:p>
            <a:r>
              <a:rPr lang="en-GB" dirty="0" smtClean="0"/>
              <a:t>Following insurers do </a:t>
            </a:r>
            <a:r>
              <a:rPr lang="en-GB" u="sng" dirty="0" smtClean="0"/>
              <a:t>not</a:t>
            </a:r>
            <a:r>
              <a:rPr lang="en-GB" dirty="0" smtClean="0"/>
              <a:t> need to passport or obtain authorisation</a:t>
            </a:r>
          </a:p>
          <a:p>
            <a:pPr marL="0" indent="0">
              <a:buNone/>
            </a:pPr>
            <a:r>
              <a:rPr lang="en-GB" b="1" dirty="0" smtClean="0"/>
              <a:t>After Brexit</a:t>
            </a:r>
            <a:r>
              <a:rPr lang="en-GB" dirty="0" smtClean="0"/>
              <a:t>:</a:t>
            </a:r>
          </a:p>
          <a:p>
            <a:r>
              <a:rPr lang="en-GB" dirty="0" smtClean="0"/>
              <a:t>Where a UK insurer is a </a:t>
            </a:r>
            <a:r>
              <a:rPr lang="en-GB" u="sng" dirty="0" smtClean="0"/>
              <a:t>following insurer</a:t>
            </a:r>
            <a:r>
              <a:rPr lang="en-GB" dirty="0" smtClean="0"/>
              <a:t>, it will no longer be able to rely on Article 190, and would have to be authorised in the host jurisdiction</a:t>
            </a:r>
          </a:p>
          <a:p>
            <a:r>
              <a:rPr lang="en-GB" dirty="0" smtClean="0"/>
              <a:t>Where the UK insurer is the </a:t>
            </a:r>
            <a:r>
              <a:rPr lang="en-GB" u="sng" dirty="0" smtClean="0"/>
              <a:t>lead insurer</a:t>
            </a:r>
            <a:r>
              <a:rPr lang="en-GB" dirty="0" smtClean="0"/>
              <a:t>, none of the following insurers would be able to benefit from Article 190</a:t>
            </a:r>
          </a:p>
          <a:p>
            <a:endParaRPr lang="en-GB" dirty="0" smtClean="0"/>
          </a:p>
          <a:p>
            <a:endParaRPr lang="en-GB" dirty="0" smtClean="0"/>
          </a:p>
        </p:txBody>
      </p:sp>
      <p:sp>
        <p:nvSpPr>
          <p:cNvPr id="2" name="Slide Title"/>
          <p:cNvSpPr>
            <a:spLocks noGrp="1"/>
          </p:cNvSpPr>
          <p:nvPr>
            <p:ph type="title"/>
          </p:nvPr>
        </p:nvSpPr>
        <p:spPr/>
        <p:txBody>
          <a:bodyPr/>
          <a:lstStyle/>
          <a:p>
            <a:r>
              <a:rPr lang="en-GB" b="1" dirty="0" smtClean="0"/>
              <a:t>Community co-insurance</a:t>
            </a:r>
            <a:endParaRPr lang="en-GB" b="1" dirty="0"/>
          </a:p>
        </p:txBody>
      </p:sp>
    </p:spTree>
    <p:extLst>
      <p:ext uri="{BB962C8B-B14F-4D97-AF65-F5344CB8AC3E}">
        <p14:creationId xmlns:p14="http://schemas.microsoft.com/office/powerpoint/2010/main" val="3067578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32</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14274"/>
            <a:ext cx="8684550" cy="4100625"/>
          </a:xfrm>
        </p:spPr>
        <p:txBody>
          <a:bodyPr>
            <a:noAutofit/>
          </a:bodyPr>
          <a:lstStyle/>
          <a:p>
            <a:r>
              <a:rPr lang="en-GB" sz="1800" dirty="0" smtClean="0"/>
              <a:t>Laws also restrict the making of financial promotions in various countries</a:t>
            </a:r>
          </a:p>
          <a:p>
            <a:r>
              <a:rPr lang="en-GB" sz="1800" dirty="0" smtClean="0"/>
              <a:t>These rules are </a:t>
            </a:r>
            <a:r>
              <a:rPr lang="en-GB" sz="1800" b="1" u="sng" dirty="0" smtClean="0"/>
              <a:t>not</a:t>
            </a:r>
            <a:r>
              <a:rPr lang="en-GB" sz="1800" dirty="0" smtClean="0"/>
              <a:t> harmonised across the EEA, so the position has to be understood in each jurisdiction</a:t>
            </a:r>
          </a:p>
          <a:p>
            <a:r>
              <a:rPr lang="en-GB" sz="1800" dirty="0" smtClean="0"/>
              <a:t>Exemptions apply for authorised insurers and intermediaries (both UK and those passporting under IMD / IDD)</a:t>
            </a:r>
          </a:p>
          <a:p>
            <a:r>
              <a:rPr lang="en-GB" sz="1800" dirty="0" smtClean="0"/>
              <a:t>The rules seem to provide an exemption for financial promotion of general insurance products by non-EEA insurers and intermediaries, which seems illogical</a:t>
            </a:r>
          </a:p>
          <a:p>
            <a:pPr marL="990600" lvl="1" indent="0">
              <a:spcAft>
                <a:spcPts val="0"/>
              </a:spcAft>
              <a:buNone/>
            </a:pPr>
            <a:r>
              <a:rPr lang="en-GB" sz="1400" dirty="0"/>
              <a:t>See "</a:t>
            </a:r>
            <a:r>
              <a:rPr lang="en-GB" sz="1400" i="1" dirty="0"/>
              <a:t>A Critique of the Territoriality Rules apply to UK Insurance Regulation: Part I</a:t>
            </a:r>
            <a:r>
              <a:rPr lang="en-GB" sz="1400" dirty="0"/>
              <a:t>", </a:t>
            </a:r>
            <a:endParaRPr lang="en-GB" sz="1400" dirty="0" smtClean="0"/>
          </a:p>
          <a:p>
            <a:pPr marL="990600" lvl="1" indent="0">
              <a:buNone/>
            </a:pPr>
            <a:r>
              <a:rPr lang="en-GB" sz="1400" dirty="0" smtClean="0"/>
              <a:t>Jonathan </a:t>
            </a:r>
            <a:r>
              <a:rPr lang="en-GB" sz="1400" dirty="0" err="1"/>
              <a:t>Goodliffe</a:t>
            </a:r>
            <a:r>
              <a:rPr lang="en-GB" sz="1400" dirty="0"/>
              <a:t>, BILA Journal No. 130, October 2017</a:t>
            </a:r>
          </a:p>
          <a:p>
            <a:pPr marL="269875" indent="-269875">
              <a:spcAft>
                <a:spcPts val="0"/>
              </a:spcAft>
            </a:pPr>
            <a:r>
              <a:rPr lang="en-GB" sz="1800" dirty="0" smtClean="0"/>
              <a:t>This may be a "deficiency" that the government </a:t>
            </a:r>
          </a:p>
          <a:p>
            <a:pPr marL="266700" indent="0">
              <a:spcAft>
                <a:spcPts val="0"/>
              </a:spcAft>
              <a:buNone/>
            </a:pPr>
            <a:r>
              <a:rPr lang="en-GB" sz="1800" dirty="0" smtClean="0"/>
              <a:t>will correct as part of Brexit</a:t>
            </a:r>
          </a:p>
        </p:txBody>
      </p:sp>
      <p:sp>
        <p:nvSpPr>
          <p:cNvPr id="2" name="Slide Title"/>
          <p:cNvSpPr>
            <a:spLocks noGrp="1"/>
          </p:cNvSpPr>
          <p:nvPr>
            <p:ph type="title"/>
          </p:nvPr>
        </p:nvSpPr>
        <p:spPr/>
        <p:txBody>
          <a:bodyPr/>
          <a:lstStyle/>
          <a:p>
            <a:r>
              <a:rPr lang="en-GB" b="1" dirty="0" smtClean="0"/>
              <a:t>Financial promotions</a:t>
            </a:r>
            <a:endParaRPr lang="en-GB" b="1" dirty="0"/>
          </a:p>
        </p:txBody>
      </p:sp>
      <p:sp>
        <p:nvSpPr>
          <p:cNvPr id="6" name="Cloud 5"/>
          <p:cNvSpPr/>
          <p:nvPr/>
        </p:nvSpPr>
        <p:spPr>
          <a:xfrm>
            <a:off x="5219699" y="3505199"/>
            <a:ext cx="3095625" cy="1381125"/>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7" name="TextBox 6"/>
          <p:cNvSpPr txBox="1"/>
          <p:nvPr/>
        </p:nvSpPr>
        <p:spPr>
          <a:xfrm>
            <a:off x="5591175" y="3647511"/>
            <a:ext cx="2724150" cy="1077218"/>
          </a:xfrm>
          <a:prstGeom prst="rect">
            <a:avLst/>
          </a:prstGeom>
          <a:noFill/>
        </p:spPr>
        <p:txBody>
          <a:bodyPr wrap="square" rtlCol="0">
            <a:spAutoFit/>
          </a:bodyPr>
          <a:lstStyle/>
          <a:p>
            <a:r>
              <a:rPr lang="en-GB" sz="1600" b="1" dirty="0" smtClean="0"/>
              <a:t>Will the exemption apply to an EEA intermediary following Brexit ?</a:t>
            </a:r>
            <a:endParaRPr lang="en-GB" sz="1600" b="1" dirty="0"/>
          </a:p>
        </p:txBody>
      </p:sp>
      <p:sp>
        <p:nvSpPr>
          <p:cNvPr id="9" name="Freeform 8"/>
          <p:cNvSpPr/>
          <p:nvPr/>
        </p:nvSpPr>
        <p:spPr>
          <a:xfrm>
            <a:off x="4105275" y="2245951"/>
            <a:ext cx="1928811" cy="1401560"/>
          </a:xfrm>
          <a:custGeom>
            <a:avLst/>
            <a:gdLst>
              <a:gd name="connsiteX0" fmla="*/ 1628775 w 1628775"/>
              <a:gd name="connsiteY0" fmla="*/ 1417100 h 1417100"/>
              <a:gd name="connsiteX1" fmla="*/ 828675 w 1628775"/>
              <a:gd name="connsiteY1" fmla="*/ 74075 h 1417100"/>
              <a:gd name="connsiteX2" fmla="*/ 0 w 1628775"/>
              <a:gd name="connsiteY2" fmla="*/ 293150 h 1417100"/>
              <a:gd name="connsiteX0" fmla="*/ 1628775 w 1628775"/>
              <a:gd name="connsiteY0" fmla="*/ 1401560 h 1401560"/>
              <a:gd name="connsiteX1" fmla="*/ 828675 w 1628775"/>
              <a:gd name="connsiteY1" fmla="*/ 58535 h 1401560"/>
              <a:gd name="connsiteX2" fmla="*/ 0 w 1628775"/>
              <a:gd name="connsiteY2" fmla="*/ 344285 h 1401560"/>
            </a:gdLst>
            <a:ahLst/>
            <a:cxnLst>
              <a:cxn ang="0">
                <a:pos x="connsiteX0" y="connsiteY0"/>
              </a:cxn>
              <a:cxn ang="0">
                <a:pos x="connsiteX1" y="connsiteY1"/>
              </a:cxn>
              <a:cxn ang="0">
                <a:pos x="connsiteX2" y="connsiteY2"/>
              </a:cxn>
            </a:cxnLst>
            <a:rect l="l" t="t" r="r" b="b"/>
            <a:pathLst>
              <a:path w="1628775" h="1401560">
                <a:moveTo>
                  <a:pt x="1628775" y="1401560"/>
                </a:moveTo>
                <a:cubicBezTo>
                  <a:pt x="1364456" y="823710"/>
                  <a:pt x="1100138" y="234748"/>
                  <a:pt x="828675" y="58535"/>
                </a:cubicBezTo>
                <a:cubicBezTo>
                  <a:pt x="557213" y="-117678"/>
                  <a:pt x="278606" y="141085"/>
                  <a:pt x="0" y="344285"/>
                </a:cubicBezTo>
              </a:path>
            </a:pathLst>
          </a:custGeom>
          <a:noFill/>
          <a:ln w="19050">
            <a:solidFill>
              <a:schemeClr val="tx1"/>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23091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33</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a:bodyPr>
          <a:lstStyle/>
          <a:p>
            <a:r>
              <a:rPr lang="en-GB" dirty="0" smtClean="0"/>
              <a:t>"Equivalence" for third country regimes under Solvency II</a:t>
            </a:r>
          </a:p>
          <a:p>
            <a:pPr lvl="1"/>
            <a:r>
              <a:rPr lang="en-GB" dirty="0" smtClean="0"/>
              <a:t>Article 172:  Reinsurance solvency</a:t>
            </a:r>
          </a:p>
          <a:p>
            <a:pPr lvl="1"/>
            <a:r>
              <a:rPr lang="en-GB" dirty="0" smtClean="0"/>
              <a:t>Article 211 (of Solvency II Regulation):  ISPV supervision</a:t>
            </a:r>
          </a:p>
          <a:p>
            <a:pPr lvl="1"/>
            <a:r>
              <a:rPr lang="en-GB" dirty="0" smtClean="0"/>
              <a:t>Article 227:  Group solvency calculation (for deduction and aggregation method)</a:t>
            </a:r>
          </a:p>
          <a:p>
            <a:pPr lvl="1"/>
            <a:r>
              <a:rPr lang="en-GB" dirty="0" smtClean="0"/>
              <a:t>Article 260:  Group supervision</a:t>
            </a:r>
          </a:p>
          <a:p>
            <a:r>
              <a:rPr lang="en-GB" dirty="0" smtClean="0"/>
              <a:t>No corresponding "equivalence" provisions apply under IDD</a:t>
            </a:r>
          </a:p>
          <a:p>
            <a:r>
              <a:rPr lang="en-GB" dirty="0" smtClean="0"/>
              <a:t>Equivalence does not give rise to passporting rights for third country firms</a:t>
            </a:r>
          </a:p>
          <a:p>
            <a:endParaRPr lang="en-GB" dirty="0" smtClean="0"/>
          </a:p>
        </p:txBody>
      </p:sp>
      <p:sp>
        <p:nvSpPr>
          <p:cNvPr id="2" name="Slide Title"/>
          <p:cNvSpPr>
            <a:spLocks noGrp="1"/>
          </p:cNvSpPr>
          <p:nvPr>
            <p:ph type="title"/>
          </p:nvPr>
        </p:nvSpPr>
        <p:spPr/>
        <p:txBody>
          <a:bodyPr/>
          <a:lstStyle/>
          <a:p>
            <a:r>
              <a:rPr lang="en-GB" b="1" dirty="0" smtClean="0"/>
              <a:t>Equivalence</a:t>
            </a:r>
            <a:endParaRPr lang="en-GB" b="1" dirty="0"/>
          </a:p>
        </p:txBody>
      </p:sp>
    </p:spTree>
    <p:extLst>
      <p:ext uri="{BB962C8B-B14F-4D97-AF65-F5344CB8AC3E}">
        <p14:creationId xmlns:p14="http://schemas.microsoft.com/office/powerpoint/2010/main" val="4251871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Equivalence decisions made under Solvency II</a:t>
            </a:r>
            <a:endParaRPr lang="en-GB" b="1" dirty="0"/>
          </a:p>
        </p:txBody>
      </p:sp>
      <p:sp>
        <p:nvSpPr>
          <p:cNvPr id="4" name="Slide Number Placeholder 3"/>
          <p:cNvSpPr>
            <a:spLocks noGrp="1"/>
          </p:cNvSpPr>
          <p:nvPr>
            <p:ph type="sldNum" sz="quarter" idx="10"/>
          </p:nvPr>
        </p:nvSpPr>
        <p:spPr>
          <a:xfrm>
            <a:off x="8838446" y="4834959"/>
            <a:ext cx="143629" cy="215444"/>
          </a:xfrm>
        </p:spPr>
        <p:txBody>
          <a:bodyPr/>
          <a:lstStyle/>
          <a:p>
            <a:fld id="{62E0BBFD-3C28-455B-B3E3-FD8D1415BAC5}" type="slidenum">
              <a:rPr lang="en-GB" smtClean="0"/>
              <a:pPr/>
              <a:t>34</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053128128"/>
              </p:ext>
            </p:extLst>
          </p:nvPr>
        </p:nvGraphicFramePr>
        <p:xfrm>
          <a:off x="368300" y="1022350"/>
          <a:ext cx="8293099" cy="3337560"/>
        </p:xfrm>
        <a:graphic>
          <a:graphicData uri="http://schemas.openxmlformats.org/drawingml/2006/table">
            <a:tbl>
              <a:tblPr firstRow="1" bandRow="1">
                <a:tableStyleId>{3CC09C39-9CE5-446E-AEAF-915892A51F0D}</a:tableStyleId>
              </a:tblPr>
              <a:tblGrid>
                <a:gridCol w="1574467"/>
                <a:gridCol w="2063095"/>
                <a:gridCol w="2293836"/>
                <a:gridCol w="2361701"/>
              </a:tblGrid>
              <a:tr h="370840">
                <a:tc>
                  <a:txBody>
                    <a:bodyPr/>
                    <a:lstStyle/>
                    <a:p>
                      <a:r>
                        <a:rPr lang="en-GB" dirty="0" smtClean="0"/>
                        <a:t>Jurisdiction</a:t>
                      </a:r>
                      <a:endParaRPr lang="en-GB" dirty="0"/>
                    </a:p>
                  </a:txBody>
                  <a:tcPr>
                    <a:solidFill>
                      <a:schemeClr val="bg2"/>
                    </a:solidFill>
                  </a:tcPr>
                </a:tc>
                <a:tc>
                  <a:txBody>
                    <a:bodyPr/>
                    <a:lstStyle/>
                    <a:p>
                      <a:r>
                        <a:rPr lang="en-GB" dirty="0" smtClean="0"/>
                        <a:t>Art 172 (Reinsurance)</a:t>
                      </a:r>
                      <a:endParaRPr lang="en-GB" dirty="0"/>
                    </a:p>
                  </a:txBody>
                  <a:tcPr>
                    <a:solidFill>
                      <a:schemeClr val="bg2"/>
                    </a:solidFill>
                  </a:tcPr>
                </a:tc>
                <a:tc>
                  <a:txBody>
                    <a:bodyPr/>
                    <a:lstStyle/>
                    <a:p>
                      <a:r>
                        <a:rPr lang="en-GB" dirty="0" smtClean="0"/>
                        <a:t>Art 227 (Group solvency)</a:t>
                      </a:r>
                      <a:endParaRPr lang="en-GB" dirty="0"/>
                    </a:p>
                  </a:txBody>
                  <a:tcPr>
                    <a:solidFill>
                      <a:schemeClr val="bg2"/>
                    </a:solidFill>
                  </a:tcPr>
                </a:tc>
                <a:tc>
                  <a:txBody>
                    <a:bodyPr/>
                    <a:lstStyle/>
                    <a:p>
                      <a:r>
                        <a:rPr lang="en-GB" dirty="0" smtClean="0"/>
                        <a:t>Art </a:t>
                      </a:r>
                      <a:r>
                        <a:rPr lang="en-GB" baseline="0" dirty="0" smtClean="0"/>
                        <a:t>260 (Group supervision)</a:t>
                      </a:r>
                      <a:endParaRPr lang="en-GB" dirty="0"/>
                    </a:p>
                  </a:txBody>
                  <a:tcPr>
                    <a:solidFill>
                      <a:schemeClr val="bg2"/>
                    </a:solidFill>
                  </a:tcPr>
                </a:tc>
              </a:tr>
              <a:tr h="370840">
                <a:tc>
                  <a:txBody>
                    <a:bodyPr/>
                    <a:lstStyle/>
                    <a:p>
                      <a:r>
                        <a:rPr lang="en-GB" dirty="0" smtClean="0"/>
                        <a:t>Switzerland</a:t>
                      </a:r>
                      <a:endParaRPr lang="en-GB" dirty="0"/>
                    </a:p>
                  </a:txBody>
                  <a:tcPr/>
                </a:tc>
                <a:tc>
                  <a:txBody>
                    <a:bodyPr/>
                    <a:lstStyle/>
                    <a:p>
                      <a:r>
                        <a:rPr lang="en-GB" dirty="0" smtClean="0"/>
                        <a:t>Yes</a:t>
                      </a:r>
                      <a:endParaRPr lang="en-GB" dirty="0"/>
                    </a:p>
                  </a:txBody>
                  <a:tcPr/>
                </a:tc>
                <a:tc>
                  <a:txBody>
                    <a:bodyPr/>
                    <a:lstStyle/>
                    <a:p>
                      <a:r>
                        <a:rPr lang="en-GB" dirty="0" smtClean="0"/>
                        <a:t>Yes</a:t>
                      </a:r>
                      <a:endParaRPr lang="en-GB" dirty="0"/>
                    </a:p>
                  </a:txBody>
                  <a:tcPr/>
                </a:tc>
                <a:tc>
                  <a:txBody>
                    <a:bodyPr/>
                    <a:lstStyle/>
                    <a:p>
                      <a:r>
                        <a:rPr lang="en-GB" dirty="0" smtClean="0"/>
                        <a:t>Yes</a:t>
                      </a:r>
                      <a:endParaRPr lang="en-GB" dirty="0"/>
                    </a:p>
                  </a:txBody>
                  <a:tcPr/>
                </a:tc>
              </a:tr>
              <a:tr h="370840">
                <a:tc>
                  <a:txBody>
                    <a:bodyPr/>
                    <a:lstStyle/>
                    <a:p>
                      <a:r>
                        <a:rPr lang="en-GB" dirty="0" smtClean="0"/>
                        <a:t>Bermuda *</a:t>
                      </a:r>
                      <a:endParaRPr lang="en-GB" dirty="0"/>
                    </a:p>
                  </a:txBody>
                  <a:tcPr/>
                </a:tc>
                <a:tc>
                  <a:txBody>
                    <a:bodyPr/>
                    <a:lstStyle/>
                    <a:p>
                      <a:r>
                        <a:rPr lang="en-GB" dirty="0" smtClean="0"/>
                        <a:t>Yes</a:t>
                      </a:r>
                      <a:endParaRPr lang="en-GB" dirty="0"/>
                    </a:p>
                  </a:txBody>
                  <a:tcPr/>
                </a:tc>
                <a:tc>
                  <a:txBody>
                    <a:bodyPr/>
                    <a:lstStyle/>
                    <a:p>
                      <a:r>
                        <a:rPr lang="en-GB" dirty="0" smtClean="0"/>
                        <a:t>Yes</a:t>
                      </a:r>
                      <a:endParaRPr lang="en-GB" dirty="0"/>
                    </a:p>
                  </a:txBody>
                  <a:tcPr/>
                </a:tc>
                <a:tc>
                  <a:txBody>
                    <a:bodyPr/>
                    <a:lstStyle/>
                    <a:p>
                      <a:r>
                        <a:rPr lang="en-GB" dirty="0" smtClean="0"/>
                        <a:t>Yes</a:t>
                      </a:r>
                      <a:endParaRPr lang="en-GB" dirty="0"/>
                    </a:p>
                  </a:txBody>
                  <a:tcPr/>
                </a:tc>
              </a:tr>
              <a:tr h="370840">
                <a:tc>
                  <a:txBody>
                    <a:bodyPr/>
                    <a:lstStyle/>
                    <a:p>
                      <a:r>
                        <a:rPr lang="en-GB" dirty="0" smtClean="0"/>
                        <a:t>Japan</a:t>
                      </a:r>
                      <a:endParaRPr lang="en-GB" dirty="0"/>
                    </a:p>
                  </a:txBody>
                  <a:tcPr/>
                </a:tc>
                <a:tc>
                  <a:txBody>
                    <a:bodyPr/>
                    <a:lstStyle/>
                    <a:p>
                      <a:r>
                        <a:rPr lang="en-GB" dirty="0" smtClean="0"/>
                        <a:t>Temporary (5 years)</a:t>
                      </a:r>
                      <a:endParaRPr lang="en-GB" dirty="0"/>
                    </a:p>
                  </a:txBody>
                  <a:tcPr/>
                </a:tc>
                <a:tc>
                  <a:txBody>
                    <a:bodyPr/>
                    <a:lstStyle/>
                    <a:p>
                      <a:r>
                        <a:rPr lang="en-GB" dirty="0" smtClean="0"/>
                        <a:t>Provisional</a:t>
                      </a:r>
                      <a:r>
                        <a:rPr lang="en-GB" baseline="0" dirty="0" smtClean="0"/>
                        <a:t>  (10 years)</a:t>
                      </a:r>
                      <a:endParaRPr lang="en-GB" dirty="0"/>
                    </a:p>
                  </a:txBody>
                  <a:tcPr/>
                </a:tc>
                <a:tc>
                  <a:txBody>
                    <a:bodyPr/>
                    <a:lstStyle/>
                    <a:p>
                      <a:endParaRPr lang="en-GB" dirty="0"/>
                    </a:p>
                  </a:txBody>
                  <a:tcPr/>
                </a:tc>
              </a:tr>
              <a:tr h="370840">
                <a:tc>
                  <a:txBody>
                    <a:bodyPr/>
                    <a:lstStyle/>
                    <a:p>
                      <a:r>
                        <a:rPr lang="en-GB" dirty="0" smtClean="0"/>
                        <a:t>USA</a:t>
                      </a:r>
                      <a:endParaRPr lang="en-GB" dirty="0"/>
                    </a:p>
                  </a:txBody>
                  <a:tcPr/>
                </a:tc>
                <a:tc>
                  <a:txBody>
                    <a:bodyPr/>
                    <a:lstStyle/>
                    <a:p>
                      <a:endParaRPr lang="en-GB" dirty="0"/>
                    </a:p>
                  </a:txBody>
                  <a:tcPr/>
                </a:tc>
                <a:tc>
                  <a:txBody>
                    <a:bodyPr/>
                    <a:lstStyle/>
                    <a:p>
                      <a:r>
                        <a:rPr lang="en-GB" dirty="0" smtClean="0"/>
                        <a:t>Provisional</a:t>
                      </a:r>
                      <a:r>
                        <a:rPr lang="en-GB" baseline="0" dirty="0" smtClean="0"/>
                        <a:t>  (10 years)</a:t>
                      </a:r>
                      <a:endParaRPr lang="en-GB" dirty="0"/>
                    </a:p>
                  </a:txBody>
                  <a:tcPr/>
                </a:tc>
                <a:tc>
                  <a:txBody>
                    <a:bodyPr/>
                    <a:lstStyle/>
                    <a:p>
                      <a:endParaRPr lang="en-GB" dirty="0"/>
                    </a:p>
                  </a:txBody>
                  <a:tcPr/>
                </a:tc>
              </a:tr>
              <a:tr h="370840">
                <a:tc>
                  <a:txBody>
                    <a:bodyPr/>
                    <a:lstStyle/>
                    <a:p>
                      <a:r>
                        <a:rPr lang="en-GB" dirty="0" smtClean="0"/>
                        <a:t>Australia</a:t>
                      </a:r>
                      <a:endParaRPr lang="en-GB" dirty="0"/>
                    </a:p>
                  </a:txBody>
                  <a:tcPr/>
                </a:tc>
                <a:tc>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Provisional</a:t>
                      </a:r>
                      <a:r>
                        <a:rPr lang="en-GB" baseline="0" dirty="0" smtClean="0"/>
                        <a:t>  (10 years)</a:t>
                      </a:r>
                      <a:endParaRPr lang="en-GB" dirty="0" smtClean="0"/>
                    </a:p>
                  </a:txBody>
                  <a:tcPr/>
                </a:tc>
                <a:tc>
                  <a:txBody>
                    <a:bodyPr/>
                    <a:lstStyle/>
                    <a:p>
                      <a:endParaRPr lang="en-GB" dirty="0"/>
                    </a:p>
                  </a:txBody>
                  <a:tcPr/>
                </a:tc>
              </a:tr>
              <a:tr h="370840">
                <a:tc>
                  <a:txBody>
                    <a:bodyPr/>
                    <a:lstStyle/>
                    <a:p>
                      <a:r>
                        <a:rPr lang="en-GB" dirty="0" smtClean="0"/>
                        <a:t>Brazil</a:t>
                      </a:r>
                      <a:endParaRPr lang="en-GB" dirty="0"/>
                    </a:p>
                  </a:txBody>
                  <a:tcPr/>
                </a:tc>
                <a:tc>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Provisional</a:t>
                      </a:r>
                      <a:r>
                        <a:rPr lang="en-GB" baseline="0" dirty="0" smtClean="0"/>
                        <a:t>  (10 years)</a:t>
                      </a:r>
                      <a:endParaRPr lang="en-GB" dirty="0" smtClean="0"/>
                    </a:p>
                  </a:txBody>
                  <a:tcPr/>
                </a:tc>
                <a:tc>
                  <a:txBody>
                    <a:bodyPr/>
                    <a:lstStyle/>
                    <a:p>
                      <a:endParaRPr lang="en-GB" dirty="0"/>
                    </a:p>
                  </a:txBody>
                  <a:tcPr/>
                </a:tc>
              </a:tr>
              <a:tr h="370840">
                <a:tc>
                  <a:txBody>
                    <a:bodyPr/>
                    <a:lstStyle/>
                    <a:p>
                      <a:r>
                        <a:rPr lang="en-GB" dirty="0" smtClean="0"/>
                        <a:t>Canada</a:t>
                      </a:r>
                      <a:endParaRPr lang="en-GB" dirty="0"/>
                    </a:p>
                  </a:txBody>
                  <a:tcPr/>
                </a:tc>
                <a:tc>
                  <a:txBody>
                    <a:bodyPr/>
                    <a:lstStyle/>
                    <a:p>
                      <a:endParaRPr lang="en-GB" dirty="0"/>
                    </a:p>
                  </a:txBody>
                  <a:tcPr/>
                </a:tc>
                <a:tc>
                  <a:txBody>
                    <a:bodyPr/>
                    <a:lstStyle/>
                    <a:p>
                      <a:r>
                        <a:rPr lang="en-GB" dirty="0" smtClean="0"/>
                        <a:t>Provisional</a:t>
                      </a:r>
                      <a:r>
                        <a:rPr lang="en-GB" baseline="0" dirty="0" smtClean="0"/>
                        <a:t>  (10 years)</a:t>
                      </a:r>
                      <a:endParaRPr lang="en-GB" dirty="0"/>
                    </a:p>
                  </a:txBody>
                  <a:tcPr/>
                </a:tc>
                <a:tc>
                  <a:txBody>
                    <a:bodyPr/>
                    <a:lstStyle/>
                    <a:p>
                      <a:endParaRPr lang="en-GB" dirty="0"/>
                    </a:p>
                  </a:txBody>
                  <a:tcPr/>
                </a:tc>
              </a:tr>
              <a:tr h="370840">
                <a:tc>
                  <a:txBody>
                    <a:bodyPr/>
                    <a:lstStyle/>
                    <a:p>
                      <a:r>
                        <a:rPr lang="en-GB" dirty="0" smtClean="0"/>
                        <a:t>Mexico</a:t>
                      </a:r>
                      <a:endParaRPr lang="en-GB" dirty="0"/>
                    </a:p>
                  </a:txBody>
                  <a:tcPr/>
                </a:tc>
                <a:tc>
                  <a:txBody>
                    <a:bodyPr/>
                    <a:lstStyle/>
                    <a:p>
                      <a:endParaRPr lang="en-GB" dirty="0"/>
                    </a:p>
                  </a:txBody>
                  <a:tcPr/>
                </a:tc>
                <a:tc>
                  <a:txBody>
                    <a:bodyPr/>
                    <a:lstStyle/>
                    <a:p>
                      <a:r>
                        <a:rPr lang="en-GB" dirty="0" smtClean="0"/>
                        <a:t>Provisional</a:t>
                      </a:r>
                      <a:r>
                        <a:rPr lang="en-GB" baseline="0" dirty="0" smtClean="0"/>
                        <a:t>  (10 years)</a:t>
                      </a:r>
                      <a:endParaRPr lang="en-GB" dirty="0"/>
                    </a:p>
                  </a:txBody>
                  <a:tcPr/>
                </a:tc>
                <a:tc>
                  <a:txBody>
                    <a:bodyPr/>
                    <a:lstStyle/>
                    <a:p>
                      <a:endParaRPr lang="en-GB" dirty="0"/>
                    </a:p>
                  </a:txBody>
                  <a:tcPr/>
                </a:tc>
              </a:tr>
            </a:tbl>
          </a:graphicData>
        </a:graphic>
      </p:graphicFrame>
      <p:sp>
        <p:nvSpPr>
          <p:cNvPr id="7" name="Content Placeholder 2"/>
          <p:cNvSpPr>
            <a:spLocks noGrp="1"/>
          </p:cNvSpPr>
          <p:nvPr>
            <p:ph idx="1"/>
          </p:nvPr>
        </p:nvSpPr>
        <p:spPr>
          <a:xfrm>
            <a:off x="351500" y="4506799"/>
            <a:ext cx="3407700" cy="497001"/>
          </a:xfrm>
        </p:spPr>
        <p:txBody>
          <a:bodyPr>
            <a:normAutofit/>
          </a:bodyPr>
          <a:lstStyle/>
          <a:p>
            <a:pPr marL="0" indent="0">
              <a:buNone/>
            </a:pPr>
            <a:r>
              <a:rPr lang="en-GB" sz="1400" dirty="0" smtClean="0"/>
              <a:t>*  Apart from captives and SPVs</a:t>
            </a:r>
          </a:p>
        </p:txBody>
      </p:sp>
      <p:sp>
        <p:nvSpPr>
          <p:cNvPr id="8" name="Cloud 7"/>
          <p:cNvSpPr/>
          <p:nvPr/>
        </p:nvSpPr>
        <p:spPr>
          <a:xfrm>
            <a:off x="6029325" y="4070691"/>
            <a:ext cx="2143125" cy="971221"/>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9" name="TextBox 8"/>
          <p:cNvSpPr txBox="1"/>
          <p:nvPr/>
        </p:nvSpPr>
        <p:spPr>
          <a:xfrm>
            <a:off x="6276975" y="4213003"/>
            <a:ext cx="2114550" cy="584775"/>
          </a:xfrm>
          <a:prstGeom prst="rect">
            <a:avLst/>
          </a:prstGeom>
          <a:noFill/>
        </p:spPr>
        <p:txBody>
          <a:bodyPr wrap="square" rtlCol="0">
            <a:spAutoFit/>
          </a:bodyPr>
          <a:lstStyle/>
          <a:p>
            <a:r>
              <a:rPr lang="en-GB" sz="1600" b="1" dirty="0" smtClean="0"/>
              <a:t>Will the UK be equivalent ?</a:t>
            </a:r>
            <a:endParaRPr lang="en-GB" sz="1600" b="1" dirty="0"/>
          </a:p>
        </p:txBody>
      </p:sp>
    </p:spTree>
    <p:extLst>
      <p:ext uri="{BB962C8B-B14F-4D97-AF65-F5344CB8AC3E}">
        <p14:creationId xmlns:p14="http://schemas.microsoft.com/office/powerpoint/2010/main" val="33616069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might change</a:t>
            </a:r>
            <a:endParaRPr lang="en-GB" b="1" dirty="0"/>
          </a:p>
        </p:txBody>
      </p:sp>
      <p:sp>
        <p:nvSpPr>
          <p:cNvPr id="3" name="Content Placeholder 2"/>
          <p:cNvSpPr>
            <a:spLocks noGrp="1"/>
          </p:cNvSpPr>
          <p:nvPr>
            <p:ph idx="1"/>
          </p:nvPr>
        </p:nvSpPr>
        <p:spPr>
          <a:xfrm>
            <a:off x="288000" y="899999"/>
            <a:ext cx="4296700" cy="4091101"/>
          </a:xfrm>
        </p:spPr>
        <p:txBody>
          <a:bodyPr>
            <a:normAutofit fontScale="92500"/>
          </a:bodyPr>
          <a:lstStyle/>
          <a:p>
            <a:r>
              <a:rPr lang="en-GB" dirty="0" smtClean="0"/>
              <a:t>Depends on model – see next slide</a:t>
            </a:r>
          </a:p>
          <a:p>
            <a:r>
              <a:rPr lang="en-GB" dirty="0" smtClean="0"/>
              <a:t>Key areas of interest:</a:t>
            </a:r>
          </a:p>
          <a:p>
            <a:pPr lvl="1"/>
            <a:r>
              <a:rPr lang="en-GB" dirty="0" smtClean="0"/>
              <a:t>Passporting</a:t>
            </a:r>
          </a:p>
          <a:p>
            <a:pPr lvl="1"/>
            <a:r>
              <a:rPr lang="en-GB" dirty="0" smtClean="0"/>
              <a:t>Equivalence</a:t>
            </a:r>
          </a:p>
          <a:p>
            <a:pPr lvl="1"/>
            <a:r>
              <a:rPr lang="en-GB" dirty="0" smtClean="0"/>
              <a:t>Group supervision</a:t>
            </a:r>
          </a:p>
          <a:p>
            <a:pPr lvl="1"/>
            <a:r>
              <a:rPr lang="en-GB" dirty="0" smtClean="0"/>
              <a:t>Risk margin</a:t>
            </a:r>
          </a:p>
          <a:p>
            <a:pPr lvl="1"/>
            <a:r>
              <a:rPr lang="en-GB" dirty="0" smtClean="0"/>
              <a:t>Matching Adjustment</a:t>
            </a:r>
          </a:p>
          <a:p>
            <a:pPr lvl="1"/>
            <a:r>
              <a:rPr lang="en-GB" dirty="0" smtClean="0"/>
              <a:t>Internal model approvals</a:t>
            </a:r>
          </a:p>
          <a:p>
            <a:pPr lvl="1"/>
            <a:r>
              <a:rPr lang="en-GB" dirty="0" smtClean="0"/>
              <a:t>Standard formula</a:t>
            </a:r>
          </a:p>
          <a:p>
            <a:pPr lvl="1"/>
            <a:r>
              <a:rPr lang="en-GB" dirty="0" smtClean="0"/>
              <a:t>Authorisation of insurers</a:t>
            </a:r>
          </a:p>
          <a:p>
            <a:pPr lvl="1"/>
            <a:r>
              <a:rPr lang="en-GB" dirty="0" smtClean="0"/>
              <a:t>Authorisation of branches of third country insurers, including of EU insurers</a:t>
            </a:r>
          </a:p>
        </p:txBody>
      </p:sp>
      <p:sp>
        <p:nvSpPr>
          <p:cNvPr id="4" name="Slide Number Placeholder 3"/>
          <p:cNvSpPr>
            <a:spLocks noGrp="1"/>
          </p:cNvSpPr>
          <p:nvPr>
            <p:ph type="sldNum" sz="quarter" idx="10"/>
          </p:nvPr>
        </p:nvSpPr>
        <p:spPr>
          <a:xfrm>
            <a:off x="8838446" y="4834959"/>
            <a:ext cx="143629" cy="215444"/>
          </a:xfrm>
        </p:spPr>
        <p:txBody>
          <a:bodyPr/>
          <a:lstStyle/>
          <a:p>
            <a:fld id="{62E0BBFD-3C28-455B-B3E3-FD8D1415BAC5}" type="slidenum">
              <a:rPr lang="en-GB" smtClean="0"/>
              <a:pPr/>
              <a:t>35</a:t>
            </a:fld>
            <a:endParaRPr lang="en-GB" dirty="0"/>
          </a:p>
        </p:txBody>
      </p:sp>
      <p:sp>
        <p:nvSpPr>
          <p:cNvPr id="16" name="32-Point Star 15"/>
          <p:cNvSpPr/>
          <p:nvPr/>
        </p:nvSpPr>
        <p:spPr>
          <a:xfrm>
            <a:off x="4171950" y="2794000"/>
            <a:ext cx="5067299" cy="2137116"/>
          </a:xfrm>
          <a:prstGeom prst="star32">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7" name="TextBox 16"/>
          <p:cNvSpPr txBox="1"/>
          <p:nvPr/>
        </p:nvSpPr>
        <p:spPr>
          <a:xfrm>
            <a:off x="4832349" y="3273300"/>
            <a:ext cx="3746500" cy="1323439"/>
          </a:xfrm>
          <a:prstGeom prst="rect">
            <a:avLst/>
          </a:prstGeom>
          <a:noFill/>
        </p:spPr>
        <p:txBody>
          <a:bodyPr wrap="square" rtlCol="0">
            <a:spAutoFit/>
          </a:bodyPr>
          <a:lstStyle/>
          <a:p>
            <a:pPr algn="ctr"/>
            <a:r>
              <a:rPr lang="en-GB" sz="1600" i="1" dirty="0">
                <a:solidFill>
                  <a:srgbClr val="FF0000"/>
                </a:solidFill>
              </a:rPr>
              <a:t>These are areas where extra flexibility might be welcomed by the UK, but where using that flexibility might prejudice the chances of </a:t>
            </a:r>
            <a:r>
              <a:rPr lang="en-GB" sz="1600" i="1" dirty="0" err="1">
                <a:solidFill>
                  <a:srgbClr val="FF0000"/>
                </a:solidFill>
              </a:rPr>
              <a:t>passporting</a:t>
            </a:r>
            <a:r>
              <a:rPr lang="en-GB" sz="1600" i="1" dirty="0">
                <a:solidFill>
                  <a:srgbClr val="FF0000"/>
                </a:solidFill>
              </a:rPr>
              <a:t> or equivalence</a:t>
            </a:r>
          </a:p>
        </p:txBody>
      </p:sp>
      <p:cxnSp>
        <p:nvCxnSpPr>
          <p:cNvPr id="19" name="Straight Arrow Connector 18"/>
          <p:cNvCxnSpPr/>
          <p:nvPr/>
        </p:nvCxnSpPr>
        <p:spPr>
          <a:xfrm flipH="1" flipV="1">
            <a:off x="2794000" y="3273300"/>
            <a:ext cx="1638300" cy="193800"/>
          </a:xfrm>
          <a:prstGeom prst="straightConnector1">
            <a:avLst/>
          </a:prstGeom>
          <a:ln w="63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3073400" y="3568700"/>
            <a:ext cx="1231900" cy="101600"/>
          </a:xfrm>
          <a:prstGeom prst="straightConnector1">
            <a:avLst/>
          </a:prstGeom>
          <a:ln w="63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2095500" y="2895600"/>
            <a:ext cx="2540000" cy="377700"/>
          </a:xfrm>
          <a:prstGeom prst="straightConnector1">
            <a:avLst/>
          </a:prstGeom>
          <a:ln w="63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6" idx="1"/>
          </p:cNvCxnSpPr>
          <p:nvPr/>
        </p:nvCxnSpPr>
        <p:spPr>
          <a:xfrm flipH="1">
            <a:off x="2451100" y="3862558"/>
            <a:ext cx="1720850" cy="72461"/>
          </a:xfrm>
          <a:prstGeom prst="straightConnector1">
            <a:avLst/>
          </a:prstGeom>
          <a:ln w="63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3073400" y="4064000"/>
            <a:ext cx="1231900" cy="177800"/>
          </a:xfrm>
          <a:prstGeom prst="straightConnector1">
            <a:avLst/>
          </a:prstGeom>
          <a:ln w="63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051300" y="4241800"/>
            <a:ext cx="406400" cy="177800"/>
          </a:xfrm>
          <a:prstGeom prst="straightConnector1">
            <a:avLst/>
          </a:prstGeom>
          <a:ln w="635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7411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r"/>
            <a:r>
              <a:rPr lang="de-DE" smtClean="0"/>
              <a:t>Hogan Lovells</a:t>
            </a:r>
          </a:p>
        </p:txBody>
      </p:sp>
      <p:sp>
        <p:nvSpPr>
          <p:cNvPr id="3" name="Slide Number Placeholder 2"/>
          <p:cNvSpPr>
            <a:spLocks noGrp="1"/>
          </p:cNvSpPr>
          <p:nvPr>
            <p:ph type="sldNum" sz="quarter" idx="4"/>
          </p:nvPr>
        </p:nvSpPr>
        <p:spPr/>
        <p:txBody>
          <a:bodyPr/>
          <a:lstStyle/>
          <a:p>
            <a:r>
              <a:rPr lang="en-GB" smtClean="0"/>
              <a:t>|  </a:t>
            </a:r>
            <a:fld id="{6967D197-2218-4700-B211-63EF06F51A7E}" type="slidenum">
              <a:rPr lang="en-GB" smtClean="0"/>
              <a:pPr/>
              <a:t>36</a:t>
            </a:fld>
            <a:endParaRPr lang="en-GB"/>
          </a:p>
        </p:txBody>
      </p:sp>
      <p:graphicFrame>
        <p:nvGraphicFramePr>
          <p:cNvPr id="6" name="Content Placeholder 5"/>
          <p:cNvGraphicFramePr>
            <a:graphicFrameLocks noGrp="1"/>
          </p:cNvGraphicFramePr>
          <p:nvPr>
            <p:ph sz="quarter" idx="12"/>
            <p:extLst>
              <p:ext uri="{D42A27DB-BD31-4B8C-83A1-F6EECF244321}">
                <p14:modId xmlns:p14="http://schemas.microsoft.com/office/powerpoint/2010/main" val="3144445874"/>
              </p:ext>
            </p:extLst>
          </p:nvPr>
        </p:nvGraphicFramePr>
        <p:xfrm>
          <a:off x="259078" y="1003585"/>
          <a:ext cx="8595361" cy="2931160"/>
        </p:xfrm>
        <a:graphic>
          <a:graphicData uri="http://schemas.openxmlformats.org/drawingml/2006/table">
            <a:tbl>
              <a:tblPr firstRow="1" bandRow="1">
                <a:tableStyleId>{BC89EF96-8CEA-46FF-86C4-4CE0E7609802}</a:tableStyleId>
              </a:tblPr>
              <a:tblGrid>
                <a:gridCol w="2148840"/>
                <a:gridCol w="1672124"/>
                <a:gridCol w="1518013"/>
                <a:gridCol w="3256384"/>
              </a:tblGrid>
              <a:tr h="370840">
                <a:tc>
                  <a:txBody>
                    <a:bodyPr/>
                    <a:lstStyle/>
                    <a:p>
                      <a:pPr algn="ctr"/>
                      <a:r>
                        <a:rPr lang="en-GB" dirty="0" smtClean="0">
                          <a:solidFill>
                            <a:schemeClr val="accent1">
                              <a:lumMod val="75000"/>
                            </a:schemeClr>
                          </a:solidFill>
                        </a:rPr>
                        <a:t>Regime</a:t>
                      </a:r>
                      <a:endParaRPr lang="en-GB" dirty="0">
                        <a:solidFill>
                          <a:schemeClr val="accent1">
                            <a:lumMod val="75000"/>
                          </a:schemeClr>
                        </a:solidFill>
                      </a:endParaRPr>
                    </a:p>
                  </a:txBody>
                  <a:tcPr/>
                </a:tc>
                <a:tc>
                  <a:txBody>
                    <a:bodyPr/>
                    <a:lstStyle/>
                    <a:p>
                      <a:pPr algn="ctr"/>
                      <a:r>
                        <a:rPr lang="en-GB" dirty="0" err="1" smtClean="0">
                          <a:solidFill>
                            <a:schemeClr val="accent1">
                              <a:lumMod val="75000"/>
                            </a:schemeClr>
                          </a:solidFill>
                        </a:rPr>
                        <a:t>Passporting</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Influence over</a:t>
                      </a:r>
                      <a:r>
                        <a:rPr lang="en-GB" baseline="0" dirty="0" smtClean="0">
                          <a:solidFill>
                            <a:schemeClr val="accent1">
                              <a:lumMod val="75000"/>
                            </a:schemeClr>
                          </a:solidFill>
                        </a:rPr>
                        <a:t> EU legislation</a:t>
                      </a:r>
                      <a:endParaRPr lang="en-GB" dirty="0">
                        <a:solidFill>
                          <a:schemeClr val="accent1">
                            <a:lumMod val="75000"/>
                          </a:schemeClr>
                        </a:solidFill>
                      </a:endParaRPr>
                    </a:p>
                  </a:txBody>
                  <a:tcPr/>
                </a:tc>
                <a:tc>
                  <a:txBody>
                    <a:bodyPr/>
                    <a:lstStyle/>
                    <a:p>
                      <a:pPr algn="ctr"/>
                      <a:r>
                        <a:rPr lang="en-GB" dirty="0" smtClean="0">
                          <a:solidFill>
                            <a:schemeClr val="accent1">
                              <a:lumMod val="75000"/>
                            </a:schemeClr>
                          </a:solidFill>
                        </a:rPr>
                        <a:t>Comment</a:t>
                      </a:r>
                      <a:endParaRPr lang="en-GB" dirty="0">
                        <a:solidFill>
                          <a:schemeClr val="accent1">
                            <a:lumMod val="75000"/>
                          </a:schemeClr>
                        </a:solidFill>
                      </a:endParaRPr>
                    </a:p>
                  </a:txBody>
                  <a:tcPr/>
                </a:tc>
              </a:tr>
              <a:tr h="370840">
                <a:tc>
                  <a:txBody>
                    <a:bodyPr/>
                    <a:lstStyle/>
                    <a:p>
                      <a:r>
                        <a:rPr lang="en-GB" dirty="0" smtClean="0"/>
                        <a:t>EEA</a:t>
                      </a:r>
                      <a:r>
                        <a:rPr lang="en-GB" baseline="0" dirty="0" smtClean="0"/>
                        <a:t> (Norway Model)</a:t>
                      </a:r>
                      <a:endParaRPr lang="en-GB" dirty="0"/>
                    </a:p>
                  </a:txBody>
                  <a:tcPr/>
                </a:tc>
                <a:tc>
                  <a:txBody>
                    <a:bodyPr/>
                    <a:lstStyle/>
                    <a:p>
                      <a:r>
                        <a:rPr lang="en-GB" dirty="0" smtClean="0"/>
                        <a:t>Yes</a:t>
                      </a:r>
                      <a:endParaRPr lang="en-GB" dirty="0"/>
                    </a:p>
                  </a:txBody>
                  <a:tcPr/>
                </a:tc>
                <a:tc>
                  <a:txBody>
                    <a:bodyPr/>
                    <a:lstStyle/>
                    <a:p>
                      <a:r>
                        <a:rPr lang="en-GB" dirty="0" smtClean="0"/>
                        <a:t>Consultation rights</a:t>
                      </a:r>
                      <a:r>
                        <a:rPr lang="en-GB" baseline="0" dirty="0" smtClean="0"/>
                        <a:t> – no veto</a:t>
                      </a:r>
                      <a:endParaRPr lang="en-GB" dirty="0"/>
                    </a:p>
                  </a:txBody>
                  <a:tcPr/>
                </a:tc>
                <a:tc>
                  <a:txBody>
                    <a:bodyPr/>
                    <a:lstStyle/>
                    <a:p>
                      <a:pPr algn="just"/>
                      <a:r>
                        <a:rPr lang="en-GB" dirty="0" smtClean="0"/>
                        <a:t>Retains</a:t>
                      </a:r>
                      <a:r>
                        <a:rPr lang="en-GB" baseline="0" dirty="0" smtClean="0"/>
                        <a:t> access to EEA Market</a:t>
                      </a:r>
                    </a:p>
                    <a:p>
                      <a:pPr algn="just"/>
                      <a:r>
                        <a:rPr lang="en-GB" baseline="0" dirty="0" smtClean="0"/>
                        <a:t>Requires free movement of persons</a:t>
                      </a:r>
                    </a:p>
                    <a:p>
                      <a:pPr algn="just"/>
                      <a:r>
                        <a:rPr lang="en-GB" baseline="0" dirty="0" smtClean="0"/>
                        <a:t>Potentially quickest to implement</a:t>
                      </a:r>
                      <a:endParaRPr lang="en-GB" dirty="0"/>
                    </a:p>
                  </a:txBody>
                  <a:tcPr/>
                </a:tc>
              </a:tr>
              <a:tr h="370840">
                <a:tc>
                  <a:txBody>
                    <a:bodyPr/>
                    <a:lstStyle/>
                    <a:p>
                      <a:r>
                        <a:rPr lang="en-GB" dirty="0" smtClean="0"/>
                        <a:t>Co-operation</a:t>
                      </a:r>
                      <a:r>
                        <a:rPr lang="en-GB" baseline="0" dirty="0" smtClean="0"/>
                        <a:t> Agreements (Swiss Model)</a:t>
                      </a:r>
                      <a:endParaRPr lang="en-GB" dirty="0"/>
                    </a:p>
                  </a:txBody>
                  <a:tcPr/>
                </a:tc>
                <a:tc>
                  <a:txBody>
                    <a:bodyPr/>
                    <a:lstStyle/>
                    <a:p>
                      <a:r>
                        <a:rPr lang="en-GB" dirty="0" smtClean="0"/>
                        <a:t>Depends</a:t>
                      </a:r>
                      <a:r>
                        <a:rPr lang="en-GB" baseline="0" dirty="0" smtClean="0"/>
                        <a:t> on what is negotiated</a:t>
                      </a:r>
                      <a:endParaRPr lang="en-GB" dirty="0"/>
                    </a:p>
                  </a:txBody>
                  <a:tcPr/>
                </a:tc>
                <a:tc>
                  <a:txBody>
                    <a:bodyPr/>
                    <a:lstStyle/>
                    <a:p>
                      <a:r>
                        <a:rPr lang="en-GB" dirty="0" smtClean="0"/>
                        <a:t>No</a:t>
                      </a:r>
                      <a:endParaRPr lang="en-GB" dirty="0"/>
                    </a:p>
                  </a:txBody>
                  <a:tcPr/>
                </a:tc>
                <a:tc>
                  <a:txBody>
                    <a:bodyPr/>
                    <a:lstStyle/>
                    <a:p>
                      <a:pPr algn="just"/>
                      <a:r>
                        <a:rPr lang="en-GB" dirty="0" err="1" smtClean="0"/>
                        <a:t>Passporting</a:t>
                      </a:r>
                      <a:r>
                        <a:rPr lang="en-GB" dirty="0" smtClean="0"/>
                        <a:t> conditional on free movement of persons?</a:t>
                      </a:r>
                    </a:p>
                  </a:txBody>
                  <a:tcPr/>
                </a:tc>
              </a:tr>
              <a:tr h="370840">
                <a:tc>
                  <a:txBody>
                    <a:bodyPr/>
                    <a:lstStyle/>
                    <a:p>
                      <a:r>
                        <a:rPr lang="en-GB" dirty="0" smtClean="0"/>
                        <a:t>Comprehensive</a:t>
                      </a:r>
                      <a:r>
                        <a:rPr lang="en-GB" baseline="0" dirty="0" smtClean="0"/>
                        <a:t> Free Trade Agreement</a:t>
                      </a:r>
                      <a:endParaRPr lang="en-GB" dirty="0"/>
                    </a:p>
                  </a:txBody>
                  <a:tcPr/>
                </a:tc>
                <a:tc>
                  <a:txBody>
                    <a:bodyPr/>
                    <a:lstStyle/>
                    <a:p>
                      <a:r>
                        <a:rPr lang="en-GB" dirty="0" smtClean="0"/>
                        <a:t>Depends on what is negotiated</a:t>
                      </a:r>
                      <a:endParaRPr lang="en-GB" dirty="0"/>
                    </a:p>
                  </a:txBody>
                  <a:tcPr/>
                </a:tc>
                <a:tc>
                  <a:txBody>
                    <a:bodyPr/>
                    <a:lstStyle/>
                    <a:p>
                      <a:r>
                        <a:rPr lang="en-GB" dirty="0" smtClean="0"/>
                        <a:t>No</a:t>
                      </a:r>
                      <a:endParaRPr lang="en-GB" dirty="0"/>
                    </a:p>
                  </a:txBody>
                  <a:tcPr/>
                </a:tc>
                <a:tc>
                  <a:txBody>
                    <a:bodyPr/>
                    <a:lstStyle/>
                    <a:p>
                      <a:pPr algn="just"/>
                      <a:r>
                        <a:rPr lang="en-GB" dirty="0" smtClean="0"/>
                        <a:t>Time</a:t>
                      </a:r>
                      <a:r>
                        <a:rPr lang="en-GB" baseline="0" dirty="0" smtClean="0"/>
                        <a:t> consuming to negotiate</a:t>
                      </a:r>
                    </a:p>
                    <a:p>
                      <a:pPr marL="0" marR="0" indent="0" algn="just" defTabSz="914400" rtl="0" eaLnBrk="1" fontAlgn="auto" latinLnBrk="0" hangingPunct="1">
                        <a:lnSpc>
                          <a:spcPct val="100000"/>
                        </a:lnSpc>
                        <a:spcBef>
                          <a:spcPts val="0"/>
                        </a:spcBef>
                        <a:spcAft>
                          <a:spcPts val="0"/>
                        </a:spcAft>
                        <a:buClrTx/>
                        <a:buSzTx/>
                        <a:buFontTx/>
                        <a:buNone/>
                        <a:tabLst/>
                        <a:defRPr/>
                      </a:pPr>
                      <a:r>
                        <a:rPr lang="en-GB" dirty="0" smtClean="0"/>
                        <a:t>Passporting conditional on free movement of persons?</a:t>
                      </a:r>
                    </a:p>
                    <a:p>
                      <a:pPr marL="0" marR="0" indent="0" algn="just" defTabSz="914400" rtl="0" eaLnBrk="1" fontAlgn="auto" latinLnBrk="0" hangingPunct="1">
                        <a:lnSpc>
                          <a:spcPct val="100000"/>
                        </a:lnSpc>
                        <a:spcBef>
                          <a:spcPts val="0"/>
                        </a:spcBef>
                        <a:spcAft>
                          <a:spcPts val="0"/>
                        </a:spcAft>
                        <a:buClrTx/>
                        <a:buSzTx/>
                        <a:buFontTx/>
                        <a:buNone/>
                        <a:tabLst/>
                        <a:defRPr/>
                      </a:pPr>
                      <a:r>
                        <a:rPr lang="en-GB" dirty="0" smtClean="0"/>
                        <a:t>Impact on Most Favoured</a:t>
                      </a:r>
                      <a:r>
                        <a:rPr lang="en-GB" baseline="0" dirty="0" smtClean="0"/>
                        <a:t> Nations clauses in existing free trade agreements</a:t>
                      </a:r>
                      <a:endParaRPr lang="en-GB" dirty="0" smtClean="0"/>
                    </a:p>
                  </a:txBody>
                  <a:tcPr/>
                </a:tc>
              </a:tr>
              <a:tr h="370840">
                <a:tc>
                  <a:txBody>
                    <a:bodyPr/>
                    <a:lstStyle/>
                    <a:p>
                      <a:r>
                        <a:rPr lang="en-GB" dirty="0" smtClean="0"/>
                        <a:t>Reliance on WTO rules</a:t>
                      </a:r>
                      <a:endParaRPr lang="en-GB" dirty="0"/>
                    </a:p>
                  </a:txBody>
                  <a:tcPr/>
                </a:tc>
                <a:tc>
                  <a:txBody>
                    <a:bodyPr/>
                    <a:lstStyle/>
                    <a:p>
                      <a:r>
                        <a:rPr lang="en-GB" dirty="0" smtClean="0"/>
                        <a:t>No</a:t>
                      </a:r>
                      <a:endParaRPr lang="en-GB" dirty="0"/>
                    </a:p>
                  </a:txBody>
                  <a:tcPr/>
                </a:tc>
                <a:tc>
                  <a:txBody>
                    <a:bodyPr/>
                    <a:lstStyle/>
                    <a:p>
                      <a:r>
                        <a:rPr lang="en-GB" dirty="0" smtClean="0"/>
                        <a:t>No</a:t>
                      </a:r>
                      <a:endParaRPr lang="en-GB"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GB" dirty="0" smtClean="0"/>
                    </a:p>
                  </a:txBody>
                  <a:tcPr/>
                </a:tc>
              </a:tr>
            </a:tbl>
          </a:graphicData>
        </a:graphic>
      </p:graphicFrame>
      <p:sp>
        <p:nvSpPr>
          <p:cNvPr id="5" name="Title 4"/>
          <p:cNvSpPr>
            <a:spLocks noGrp="1"/>
          </p:cNvSpPr>
          <p:nvPr>
            <p:ph type="title"/>
          </p:nvPr>
        </p:nvSpPr>
        <p:spPr/>
        <p:txBody>
          <a:bodyPr/>
          <a:lstStyle/>
          <a:p>
            <a:r>
              <a:rPr lang="en-GB" dirty="0" smtClean="0"/>
              <a:t>What might the UK agree?</a:t>
            </a:r>
            <a:endParaRPr lang="en-GB" dirty="0"/>
          </a:p>
        </p:txBody>
      </p:sp>
    </p:spTree>
    <p:extLst>
      <p:ext uri="{BB962C8B-B14F-4D97-AF65-F5344CB8AC3E}">
        <p14:creationId xmlns:p14="http://schemas.microsoft.com/office/powerpoint/2010/main" val="15494579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7"/>
          <p:cNvSpPr/>
          <p:nvPr/>
        </p:nvSpPr>
        <p:spPr>
          <a:xfrm>
            <a:off x="171450" y="1123950"/>
            <a:ext cx="8782050" cy="2085975"/>
          </a:xfrm>
          <a:prstGeom prst="wedgeRoundRectCallout">
            <a:avLst>
              <a:gd name="adj1" fmla="val -3046"/>
              <a:gd name="adj2" fmla="val 64326"/>
              <a:gd name="adj3"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2" name="Title 1"/>
          <p:cNvSpPr>
            <a:spLocks noGrp="1"/>
          </p:cNvSpPr>
          <p:nvPr>
            <p:ph type="title"/>
          </p:nvPr>
        </p:nvSpPr>
        <p:spPr/>
        <p:txBody>
          <a:bodyPr/>
          <a:lstStyle/>
          <a:p>
            <a:r>
              <a:rPr lang="en-GB" b="1" dirty="0" smtClean="0"/>
              <a:t>Risk margin</a:t>
            </a:r>
            <a:endParaRPr lang="en-GB" b="1" dirty="0"/>
          </a:p>
        </p:txBody>
      </p:sp>
      <p:sp>
        <p:nvSpPr>
          <p:cNvPr id="4" name="Slide Number Placeholder 3"/>
          <p:cNvSpPr>
            <a:spLocks noGrp="1"/>
          </p:cNvSpPr>
          <p:nvPr>
            <p:ph type="sldNum" sz="quarter" idx="10"/>
          </p:nvPr>
        </p:nvSpPr>
        <p:spPr>
          <a:xfrm>
            <a:off x="8838446" y="4834959"/>
            <a:ext cx="143629" cy="215444"/>
          </a:xfrm>
        </p:spPr>
        <p:txBody>
          <a:bodyPr/>
          <a:lstStyle/>
          <a:p>
            <a:fld id="{62E0BBFD-3C28-455B-B3E3-FD8D1415BAC5}" type="slidenum">
              <a:rPr lang="en-GB" smtClean="0"/>
              <a:pPr/>
              <a:t>37</a:t>
            </a:fld>
            <a:endParaRPr lang="en-GB" dirty="0"/>
          </a:p>
        </p:txBody>
      </p:sp>
      <p:sp>
        <p:nvSpPr>
          <p:cNvPr id="5" name="Content Placeholder 4"/>
          <p:cNvSpPr>
            <a:spLocks noGrp="1"/>
          </p:cNvSpPr>
          <p:nvPr>
            <p:ph idx="1"/>
          </p:nvPr>
        </p:nvSpPr>
        <p:spPr/>
        <p:txBody>
          <a:bodyPr>
            <a:normAutofit fontScale="47500" lnSpcReduction="20000"/>
          </a:bodyPr>
          <a:lstStyle/>
          <a:p>
            <a:pPr marL="0" indent="0" algn="ctr">
              <a:buNone/>
            </a:pPr>
            <a:endParaRPr lang="en-GB" sz="5000" dirty="0" smtClean="0">
              <a:latin typeface="+mj-lt"/>
            </a:endParaRPr>
          </a:p>
          <a:p>
            <a:pPr marL="0" indent="0" algn="ctr">
              <a:buNone/>
            </a:pPr>
            <a:r>
              <a:rPr lang="en-GB" sz="5000" dirty="0" smtClean="0">
                <a:solidFill>
                  <a:srgbClr val="5482AB"/>
                </a:solidFill>
                <a:latin typeface="+mj-lt"/>
              </a:rPr>
              <a:t>"The </a:t>
            </a:r>
            <a:r>
              <a:rPr lang="en-GB" sz="5000" dirty="0">
                <a:solidFill>
                  <a:srgbClr val="5482AB"/>
                </a:solidFill>
                <a:latin typeface="+mj-lt"/>
              </a:rPr>
              <a:t>calculation of the risk margin in Solvency II is sensitive to current interest rates. This sensitivity is likely to have significant absolute and hedging costs for firms when there are short term variations in the risk-free rate. Such a degree of volatility is likely to be undesirable from a </a:t>
            </a:r>
            <a:r>
              <a:rPr lang="en-GB" sz="5000" dirty="0" err="1">
                <a:solidFill>
                  <a:srgbClr val="5482AB"/>
                </a:solidFill>
                <a:latin typeface="+mj-lt"/>
              </a:rPr>
              <a:t>microprudential</a:t>
            </a:r>
            <a:r>
              <a:rPr lang="en-GB" sz="5000" dirty="0">
                <a:solidFill>
                  <a:srgbClr val="5482AB"/>
                </a:solidFill>
                <a:latin typeface="+mj-lt"/>
              </a:rPr>
              <a:t> and </a:t>
            </a:r>
            <a:r>
              <a:rPr lang="en-GB" sz="5000" dirty="0" err="1" smtClean="0">
                <a:solidFill>
                  <a:srgbClr val="5482AB"/>
                </a:solidFill>
                <a:latin typeface="+mj-lt"/>
              </a:rPr>
              <a:t>macroprudential</a:t>
            </a:r>
            <a:r>
              <a:rPr lang="en-GB" sz="5000" dirty="0" smtClean="0">
                <a:solidFill>
                  <a:srgbClr val="5482AB"/>
                </a:solidFill>
                <a:latin typeface="+mj-lt"/>
              </a:rPr>
              <a:t> point </a:t>
            </a:r>
            <a:r>
              <a:rPr lang="en-GB" sz="5000" dirty="0">
                <a:solidFill>
                  <a:srgbClr val="5482AB"/>
                </a:solidFill>
                <a:latin typeface="+mj-lt"/>
              </a:rPr>
              <a:t>of view, because it promotes </a:t>
            </a:r>
            <a:r>
              <a:rPr lang="en-GB" sz="5000" dirty="0" err="1">
                <a:solidFill>
                  <a:srgbClr val="5482AB"/>
                </a:solidFill>
                <a:latin typeface="+mj-lt"/>
              </a:rPr>
              <a:t>procyclical</a:t>
            </a:r>
            <a:r>
              <a:rPr lang="en-GB" sz="5000" dirty="0">
                <a:solidFill>
                  <a:srgbClr val="5482AB"/>
                </a:solidFill>
                <a:latin typeface="+mj-lt"/>
              </a:rPr>
              <a:t> investment behaviour</a:t>
            </a:r>
            <a:r>
              <a:rPr lang="en-GB" sz="5000" dirty="0" smtClean="0">
                <a:solidFill>
                  <a:srgbClr val="5482AB"/>
                </a:solidFill>
                <a:latin typeface="+mj-lt"/>
              </a:rPr>
              <a:t>."</a:t>
            </a:r>
            <a:r>
              <a:rPr lang="en-GB" sz="5000" dirty="0" smtClean="0">
                <a:latin typeface="+mj-lt"/>
              </a:rPr>
              <a:t> </a:t>
            </a:r>
            <a:endParaRPr lang="en-GB" sz="8000" dirty="0" smtClean="0"/>
          </a:p>
          <a:p>
            <a:pPr marL="0" indent="0" algn="r">
              <a:buNone/>
            </a:pPr>
            <a:endParaRPr lang="en-GB" sz="4500" dirty="0" smtClean="0"/>
          </a:p>
          <a:p>
            <a:pPr marL="0" indent="0" algn="r">
              <a:buNone/>
            </a:pPr>
            <a:r>
              <a:rPr lang="en-GB" sz="4500" dirty="0" smtClean="0"/>
              <a:t>Bank </a:t>
            </a:r>
            <a:r>
              <a:rPr lang="en-GB" sz="4500" dirty="0"/>
              <a:t>of England Response to the European Commission </a:t>
            </a:r>
            <a:endParaRPr lang="en-GB" sz="4500" dirty="0" smtClean="0"/>
          </a:p>
          <a:p>
            <a:pPr marL="0" indent="0" algn="r">
              <a:buNone/>
            </a:pPr>
            <a:r>
              <a:rPr lang="en-GB" sz="4500" dirty="0" smtClean="0"/>
              <a:t>Call </a:t>
            </a:r>
            <a:r>
              <a:rPr lang="en-GB" sz="4500" dirty="0"/>
              <a:t>for Evidence on the EU Regulatory </a:t>
            </a:r>
            <a:endParaRPr lang="en-GB" sz="4500" dirty="0" smtClean="0"/>
          </a:p>
          <a:p>
            <a:pPr marL="0" indent="0" algn="r">
              <a:buNone/>
            </a:pPr>
            <a:r>
              <a:rPr lang="en-GB" sz="4500" dirty="0" smtClean="0"/>
              <a:t>Framework </a:t>
            </a:r>
            <a:r>
              <a:rPr lang="en-GB" sz="4500" dirty="0"/>
              <a:t>for Financial Services, January 2016</a:t>
            </a:r>
            <a:endParaRPr lang="en-GB" sz="4500" dirty="0" smtClean="0"/>
          </a:p>
        </p:txBody>
      </p:sp>
    </p:spTree>
    <p:extLst>
      <p:ext uri="{BB962C8B-B14F-4D97-AF65-F5344CB8AC3E}">
        <p14:creationId xmlns:p14="http://schemas.microsoft.com/office/powerpoint/2010/main" val="8414183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Brexit – What might change</a:t>
            </a:r>
            <a:endParaRPr lang="en-GB" b="1" dirty="0"/>
          </a:p>
        </p:txBody>
      </p:sp>
      <p:sp>
        <p:nvSpPr>
          <p:cNvPr id="4" name="Slide Number Placeholder 3"/>
          <p:cNvSpPr>
            <a:spLocks noGrp="1"/>
          </p:cNvSpPr>
          <p:nvPr>
            <p:ph type="sldNum" sz="quarter" idx="10"/>
          </p:nvPr>
        </p:nvSpPr>
        <p:spPr>
          <a:xfrm>
            <a:off x="8863846" y="4809559"/>
            <a:ext cx="143629" cy="215444"/>
          </a:xfrm>
        </p:spPr>
        <p:txBody>
          <a:bodyPr/>
          <a:lstStyle/>
          <a:p>
            <a:fld id="{62E0BBFD-3C28-455B-B3E3-FD8D1415BAC5}" type="slidenum">
              <a:rPr lang="en-GB" smtClean="0"/>
              <a:pPr/>
              <a:t>38</a:t>
            </a:fld>
            <a:endParaRPr lang="en-GB" dirty="0"/>
          </a:p>
        </p:txBody>
      </p:sp>
      <p:cxnSp>
        <p:nvCxnSpPr>
          <p:cNvPr id="6" name="Straight Arrow Connector 5"/>
          <p:cNvCxnSpPr/>
          <p:nvPr/>
        </p:nvCxnSpPr>
        <p:spPr>
          <a:xfrm flipH="1" flipV="1">
            <a:off x="2895600" y="1120170"/>
            <a:ext cx="12700" cy="369313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099" y="1372105"/>
            <a:ext cx="1600201" cy="2800767"/>
          </a:xfrm>
          <a:prstGeom prst="rect">
            <a:avLst/>
          </a:prstGeom>
          <a:noFill/>
        </p:spPr>
        <p:txBody>
          <a:bodyPr wrap="square" rtlCol="0">
            <a:spAutoFit/>
          </a:bodyPr>
          <a:lstStyle/>
          <a:p>
            <a:pPr algn="r"/>
            <a:r>
              <a:rPr lang="en-GB" sz="1600" b="1" dirty="0" smtClean="0"/>
              <a:t>Increasing strictness of requirement for UK regulation to follow Solvency II in order to achieve specified benefit</a:t>
            </a:r>
            <a:endParaRPr lang="en-GB" sz="1600" b="1" dirty="0"/>
          </a:p>
        </p:txBody>
      </p:sp>
      <p:sp>
        <p:nvSpPr>
          <p:cNvPr id="8" name="TextBox 7"/>
          <p:cNvSpPr txBox="1"/>
          <p:nvPr/>
        </p:nvSpPr>
        <p:spPr>
          <a:xfrm>
            <a:off x="2971800" y="970051"/>
            <a:ext cx="5956300" cy="338554"/>
          </a:xfrm>
          <a:prstGeom prst="rect">
            <a:avLst/>
          </a:prstGeom>
          <a:noFill/>
        </p:spPr>
        <p:txBody>
          <a:bodyPr wrap="square" rtlCol="0">
            <a:spAutoFit/>
          </a:bodyPr>
          <a:lstStyle/>
          <a:p>
            <a:r>
              <a:rPr lang="en-GB" sz="1600" b="1" dirty="0" smtClean="0"/>
              <a:t>Passporting into EEA allowed for UK entities</a:t>
            </a:r>
            <a:endParaRPr lang="en-GB" sz="1600" b="1" dirty="0"/>
          </a:p>
        </p:txBody>
      </p:sp>
      <p:sp>
        <p:nvSpPr>
          <p:cNvPr id="9" name="TextBox 8"/>
          <p:cNvSpPr txBox="1"/>
          <p:nvPr/>
        </p:nvSpPr>
        <p:spPr>
          <a:xfrm>
            <a:off x="2984500" y="1995199"/>
            <a:ext cx="5930900" cy="584775"/>
          </a:xfrm>
          <a:prstGeom prst="rect">
            <a:avLst/>
          </a:prstGeom>
          <a:noFill/>
        </p:spPr>
        <p:txBody>
          <a:bodyPr wrap="square" rtlCol="0">
            <a:spAutoFit/>
          </a:bodyPr>
          <a:lstStyle/>
          <a:p>
            <a:r>
              <a:rPr lang="en-GB" sz="1600" b="1" dirty="0" smtClean="0"/>
              <a:t>Make the PRA responsible for group supervision at non-EEA level (Art 260 equivalence)</a:t>
            </a:r>
            <a:endParaRPr lang="en-GB" sz="1600" b="1" dirty="0"/>
          </a:p>
        </p:txBody>
      </p:sp>
      <p:sp>
        <p:nvSpPr>
          <p:cNvPr id="10" name="TextBox 9"/>
          <p:cNvSpPr txBox="1"/>
          <p:nvPr/>
        </p:nvSpPr>
        <p:spPr>
          <a:xfrm>
            <a:off x="2997200" y="2726719"/>
            <a:ext cx="6057900" cy="584775"/>
          </a:xfrm>
          <a:prstGeom prst="rect">
            <a:avLst/>
          </a:prstGeom>
          <a:noFill/>
        </p:spPr>
        <p:txBody>
          <a:bodyPr wrap="square" rtlCol="0">
            <a:spAutoFit/>
          </a:bodyPr>
          <a:lstStyle/>
          <a:p>
            <a:r>
              <a:rPr lang="en-GB" sz="1600" b="1" dirty="0" smtClean="0"/>
              <a:t>Use UK solo capital calculation for UK insurers in EEA group capital calculation (Art 227 equivalence)</a:t>
            </a:r>
            <a:endParaRPr lang="en-GB" sz="1600" b="1" dirty="0"/>
          </a:p>
        </p:txBody>
      </p:sp>
      <p:sp>
        <p:nvSpPr>
          <p:cNvPr id="11" name="TextBox 10"/>
          <p:cNvSpPr txBox="1"/>
          <p:nvPr/>
        </p:nvSpPr>
        <p:spPr>
          <a:xfrm>
            <a:off x="2984500" y="4151579"/>
            <a:ext cx="5930900" cy="830997"/>
          </a:xfrm>
          <a:prstGeom prst="rect">
            <a:avLst/>
          </a:prstGeom>
          <a:noFill/>
        </p:spPr>
        <p:txBody>
          <a:bodyPr wrap="square" rtlCol="0">
            <a:spAutoFit/>
          </a:bodyPr>
          <a:lstStyle/>
          <a:p>
            <a:r>
              <a:rPr lang="en-GB" sz="1600" b="1" dirty="0" smtClean="0"/>
              <a:t>Allow UK insurers to establish branches in the EU as "third country insurers", subject to Solvency II for EU branch activities</a:t>
            </a:r>
            <a:endParaRPr lang="en-GB" sz="1600" b="1" dirty="0"/>
          </a:p>
        </p:txBody>
      </p:sp>
      <p:sp>
        <p:nvSpPr>
          <p:cNvPr id="12" name="TextBox 11"/>
          <p:cNvSpPr txBox="1"/>
          <p:nvPr/>
        </p:nvSpPr>
        <p:spPr>
          <a:xfrm>
            <a:off x="2984500" y="1461799"/>
            <a:ext cx="5943600" cy="338554"/>
          </a:xfrm>
          <a:prstGeom prst="rect">
            <a:avLst/>
          </a:prstGeom>
          <a:noFill/>
        </p:spPr>
        <p:txBody>
          <a:bodyPr wrap="square" rtlCol="0">
            <a:spAutoFit/>
          </a:bodyPr>
          <a:lstStyle/>
          <a:p>
            <a:r>
              <a:rPr lang="en-GB" sz="1600" b="1" dirty="0" smtClean="0"/>
              <a:t>Use an internal model approved by the PRA</a:t>
            </a:r>
            <a:endParaRPr lang="en-GB" sz="1600" b="1" dirty="0"/>
          </a:p>
        </p:txBody>
      </p:sp>
      <p:sp>
        <p:nvSpPr>
          <p:cNvPr id="13" name="TextBox 12"/>
          <p:cNvSpPr txBox="1"/>
          <p:nvPr/>
        </p:nvSpPr>
        <p:spPr>
          <a:xfrm>
            <a:off x="2971800" y="3460688"/>
            <a:ext cx="6057900" cy="584775"/>
          </a:xfrm>
          <a:prstGeom prst="rect">
            <a:avLst/>
          </a:prstGeom>
          <a:noFill/>
        </p:spPr>
        <p:txBody>
          <a:bodyPr wrap="square" rtlCol="0">
            <a:spAutoFit/>
          </a:bodyPr>
          <a:lstStyle/>
          <a:p>
            <a:r>
              <a:rPr lang="en-GB" sz="1600" b="1" dirty="0" smtClean="0"/>
              <a:t>Make UK authorised (reinsurers) automatically eligible as reinsurers for EEA </a:t>
            </a:r>
            <a:r>
              <a:rPr lang="en-GB" sz="1600" b="1" dirty="0"/>
              <a:t>cedants (Art </a:t>
            </a:r>
            <a:r>
              <a:rPr lang="en-GB" sz="1600" b="1" dirty="0" smtClean="0"/>
              <a:t>172 equivalence)</a:t>
            </a:r>
            <a:endParaRPr lang="en-GB" sz="1600" b="1" dirty="0"/>
          </a:p>
        </p:txBody>
      </p:sp>
      <p:cxnSp>
        <p:nvCxnSpPr>
          <p:cNvPr id="16" name="Straight Connector 15"/>
          <p:cNvCxnSpPr/>
          <p:nvPr/>
        </p:nvCxnSpPr>
        <p:spPr>
          <a:xfrm>
            <a:off x="2209800" y="1952753"/>
            <a:ext cx="1346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09800" y="4110432"/>
            <a:ext cx="1346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00201" y="1086277"/>
            <a:ext cx="1206500" cy="830997"/>
          </a:xfrm>
          <a:prstGeom prst="rect">
            <a:avLst/>
          </a:prstGeom>
          <a:noFill/>
        </p:spPr>
        <p:txBody>
          <a:bodyPr wrap="square" rtlCol="0">
            <a:spAutoFit/>
          </a:bodyPr>
          <a:lstStyle/>
          <a:p>
            <a:pPr algn="r"/>
            <a:r>
              <a:rPr lang="en-GB" sz="1200" dirty="0" smtClean="0"/>
              <a:t>FULL ADOPTION OF SOLVENCY II</a:t>
            </a:r>
            <a:endParaRPr lang="en-GB" sz="1200" dirty="0"/>
          </a:p>
        </p:txBody>
      </p:sp>
      <p:sp>
        <p:nvSpPr>
          <p:cNvPr id="19" name="TextBox 18"/>
          <p:cNvSpPr txBox="1"/>
          <p:nvPr/>
        </p:nvSpPr>
        <p:spPr>
          <a:xfrm>
            <a:off x="1638300" y="4235877"/>
            <a:ext cx="1206500" cy="461665"/>
          </a:xfrm>
          <a:prstGeom prst="rect">
            <a:avLst/>
          </a:prstGeom>
          <a:noFill/>
        </p:spPr>
        <p:txBody>
          <a:bodyPr wrap="square" rtlCol="0">
            <a:spAutoFit/>
          </a:bodyPr>
          <a:lstStyle/>
          <a:p>
            <a:pPr algn="r"/>
            <a:r>
              <a:rPr lang="en-GB" sz="1200" dirty="0" smtClean="0"/>
              <a:t>WIDE DISCRETION</a:t>
            </a:r>
            <a:endParaRPr lang="en-GB" sz="1200" dirty="0"/>
          </a:p>
        </p:txBody>
      </p:sp>
      <p:sp>
        <p:nvSpPr>
          <p:cNvPr id="21" name="TextBox 20"/>
          <p:cNvSpPr txBox="1"/>
          <p:nvPr/>
        </p:nvSpPr>
        <p:spPr>
          <a:xfrm>
            <a:off x="1638300" y="2298274"/>
            <a:ext cx="1206500" cy="1569660"/>
          </a:xfrm>
          <a:prstGeom prst="rect">
            <a:avLst/>
          </a:prstGeom>
          <a:noFill/>
        </p:spPr>
        <p:txBody>
          <a:bodyPr wrap="square" rtlCol="0">
            <a:spAutoFit/>
          </a:bodyPr>
          <a:lstStyle/>
          <a:p>
            <a:pPr algn="r"/>
            <a:r>
              <a:rPr lang="en-GB" sz="1200" dirty="0" smtClean="0"/>
              <a:t>SOME FLEXIBILITY, BUT MUST SHOW INTENTION TO FOLLOW KEY ELEMENTS</a:t>
            </a:r>
            <a:endParaRPr lang="en-GB" sz="1200" dirty="0"/>
          </a:p>
        </p:txBody>
      </p:sp>
    </p:spTree>
    <p:extLst>
      <p:ext uri="{BB962C8B-B14F-4D97-AF65-F5344CB8AC3E}">
        <p14:creationId xmlns:p14="http://schemas.microsoft.com/office/powerpoint/2010/main" val="14536293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39</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a:bodyPr>
          <a:lstStyle/>
          <a:p>
            <a:r>
              <a:rPr lang="en-GB" sz="1900" dirty="0" smtClean="0"/>
              <a:t>ABI and Treasury Select Committee have emphasised the need for legislation to make clear that:</a:t>
            </a:r>
          </a:p>
          <a:p>
            <a:pPr lvl="1"/>
            <a:r>
              <a:rPr lang="en-GB" sz="1900" dirty="0" smtClean="0"/>
              <a:t>UK (re)insurers operating in EEA countries under existing passporting arrangements</a:t>
            </a:r>
          </a:p>
          <a:p>
            <a:pPr lvl="1"/>
            <a:r>
              <a:rPr lang="en-GB" sz="1900" dirty="0" smtClean="0"/>
              <a:t>EEA (re)insurers operating in the UK under existing passporting arrangements</a:t>
            </a:r>
          </a:p>
          <a:p>
            <a:pPr marL="270000" lvl="1" indent="0">
              <a:buNone/>
            </a:pPr>
            <a:r>
              <a:rPr lang="en-GB" sz="1900" dirty="0" smtClean="0"/>
              <a:t>may pay out under existing policies following Brexit without thereby acting unlawfully</a:t>
            </a:r>
          </a:p>
          <a:p>
            <a:endParaRPr lang="en-GB" sz="1900" dirty="0" smtClean="0"/>
          </a:p>
          <a:p>
            <a:endParaRPr lang="en-GB" sz="1900" dirty="0" smtClean="0"/>
          </a:p>
        </p:txBody>
      </p:sp>
      <p:sp>
        <p:nvSpPr>
          <p:cNvPr id="2" name="Slide Title"/>
          <p:cNvSpPr>
            <a:spLocks noGrp="1"/>
          </p:cNvSpPr>
          <p:nvPr>
            <p:ph type="title"/>
          </p:nvPr>
        </p:nvSpPr>
        <p:spPr/>
        <p:txBody>
          <a:bodyPr/>
          <a:lstStyle/>
          <a:p>
            <a:r>
              <a:rPr lang="en-GB" b="1" dirty="0" smtClean="0"/>
              <a:t>Continuity of contracts</a:t>
            </a:r>
            <a:endParaRPr lang="en-GB" b="1" dirty="0"/>
          </a:p>
        </p:txBody>
      </p:sp>
      <p:sp>
        <p:nvSpPr>
          <p:cNvPr id="6" name="Cloud 5"/>
          <p:cNvSpPr/>
          <p:nvPr/>
        </p:nvSpPr>
        <p:spPr>
          <a:xfrm>
            <a:off x="5372100" y="3556735"/>
            <a:ext cx="2143125" cy="971221"/>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7" name="TextBox 6"/>
          <p:cNvSpPr txBox="1"/>
          <p:nvPr/>
        </p:nvSpPr>
        <p:spPr>
          <a:xfrm>
            <a:off x="5619750" y="3699047"/>
            <a:ext cx="2114550" cy="584775"/>
          </a:xfrm>
          <a:prstGeom prst="rect">
            <a:avLst/>
          </a:prstGeom>
          <a:noFill/>
        </p:spPr>
        <p:txBody>
          <a:bodyPr wrap="square" rtlCol="0">
            <a:spAutoFit/>
          </a:bodyPr>
          <a:lstStyle/>
          <a:p>
            <a:r>
              <a:rPr lang="en-GB" sz="1600" b="1" dirty="0" smtClean="0"/>
              <a:t>Basic minimum approach</a:t>
            </a:r>
            <a:endParaRPr lang="en-GB" sz="1600" b="1" dirty="0"/>
          </a:p>
        </p:txBody>
      </p:sp>
    </p:spTree>
    <p:extLst>
      <p:ext uri="{BB962C8B-B14F-4D97-AF65-F5344CB8AC3E}">
        <p14:creationId xmlns:p14="http://schemas.microsoft.com/office/powerpoint/2010/main" val="476256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4</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16800" y="814274"/>
            <a:ext cx="6836700" cy="4126025"/>
          </a:xfrm>
        </p:spPr>
        <p:txBody>
          <a:bodyPr>
            <a:normAutofit fontScale="92500" lnSpcReduction="20000"/>
          </a:bodyPr>
          <a:lstStyle/>
          <a:p>
            <a:pPr marL="1165225" lvl="1" indent="0">
              <a:buNone/>
            </a:pPr>
            <a:endParaRPr lang="en-GB" dirty="0" smtClean="0">
              <a:solidFill>
                <a:srgbClr val="0070C0"/>
              </a:solidFill>
            </a:endParaRPr>
          </a:p>
          <a:p>
            <a:pPr marL="539750" lvl="1" indent="0">
              <a:buNone/>
            </a:pPr>
            <a:r>
              <a:rPr lang="en-GB" sz="2200" dirty="0" smtClean="0">
                <a:solidFill>
                  <a:srgbClr val="0070C0"/>
                </a:solidFill>
              </a:rPr>
              <a:t>Robert Burns, </a:t>
            </a:r>
            <a:r>
              <a:rPr lang="en-GB" sz="2200" i="1" dirty="0" err="1" smtClean="0">
                <a:solidFill>
                  <a:srgbClr val="0070C0"/>
                </a:solidFill>
              </a:rPr>
              <a:t>Ae</a:t>
            </a:r>
            <a:r>
              <a:rPr lang="en-GB" sz="2200" i="1" dirty="0" smtClean="0">
                <a:solidFill>
                  <a:srgbClr val="0070C0"/>
                </a:solidFill>
              </a:rPr>
              <a:t> Fond Kiss</a:t>
            </a:r>
            <a:r>
              <a:rPr lang="en-GB" sz="2200" dirty="0" smtClean="0">
                <a:solidFill>
                  <a:srgbClr val="0070C0"/>
                </a:solidFill>
              </a:rPr>
              <a:t>, 1791</a:t>
            </a:r>
          </a:p>
          <a:p>
            <a:pPr marL="539750" lvl="1" indent="0">
              <a:buNone/>
            </a:pPr>
            <a:endParaRPr lang="en-GB" sz="2000" dirty="0">
              <a:solidFill>
                <a:srgbClr val="0070C0"/>
              </a:solidFill>
            </a:endParaRPr>
          </a:p>
          <a:p>
            <a:pPr marL="539750" lvl="1" indent="0">
              <a:buNone/>
            </a:pPr>
            <a:r>
              <a:rPr lang="en-GB" sz="2200" dirty="0" smtClean="0">
                <a:solidFill>
                  <a:schemeClr val="tx1"/>
                </a:solidFill>
              </a:rPr>
              <a:t>AE FOND KISS, </a:t>
            </a:r>
            <a:r>
              <a:rPr lang="en-GB" sz="2200" dirty="0">
                <a:solidFill>
                  <a:schemeClr val="tx1"/>
                </a:solidFill>
              </a:rPr>
              <a:t>and then we sever; </a:t>
            </a:r>
          </a:p>
          <a:p>
            <a:pPr marL="539750" lvl="1" indent="0">
              <a:buNone/>
            </a:pPr>
            <a:r>
              <a:rPr lang="en-GB" sz="2200" dirty="0">
                <a:solidFill>
                  <a:schemeClr val="tx1"/>
                </a:solidFill>
              </a:rPr>
              <a:t> </a:t>
            </a:r>
            <a:r>
              <a:rPr lang="en-GB" sz="2200" dirty="0" err="1">
                <a:solidFill>
                  <a:schemeClr val="tx1"/>
                </a:solidFill>
              </a:rPr>
              <a:t>Ae</a:t>
            </a:r>
            <a:r>
              <a:rPr lang="en-GB" sz="2200" dirty="0">
                <a:solidFill>
                  <a:schemeClr val="tx1"/>
                </a:solidFill>
              </a:rPr>
              <a:t> </a:t>
            </a:r>
            <a:r>
              <a:rPr lang="en-GB" sz="2200" dirty="0" err="1">
                <a:solidFill>
                  <a:schemeClr val="tx1"/>
                </a:solidFill>
              </a:rPr>
              <a:t>fareweel</a:t>
            </a:r>
            <a:r>
              <a:rPr lang="en-GB" sz="2200" dirty="0">
                <a:solidFill>
                  <a:schemeClr val="tx1"/>
                </a:solidFill>
              </a:rPr>
              <a:t>, alas, for ever! </a:t>
            </a:r>
          </a:p>
          <a:p>
            <a:pPr marL="539750" lvl="1" indent="0">
              <a:buNone/>
            </a:pPr>
            <a:r>
              <a:rPr lang="en-GB" sz="2200" dirty="0">
                <a:solidFill>
                  <a:schemeClr val="tx1"/>
                </a:solidFill>
              </a:rPr>
              <a:t> Deep in heart-wrung tears I'll pledge thee, </a:t>
            </a:r>
          </a:p>
          <a:p>
            <a:pPr marL="539750" lvl="1" indent="0">
              <a:buNone/>
            </a:pPr>
            <a:r>
              <a:rPr lang="en-GB" sz="2200" dirty="0">
                <a:solidFill>
                  <a:schemeClr val="tx1"/>
                </a:solidFill>
              </a:rPr>
              <a:t> Warring sighs and groans I'll wage thee. </a:t>
            </a:r>
          </a:p>
          <a:p>
            <a:pPr marL="539750" lvl="1" indent="0">
              <a:buNone/>
            </a:pPr>
            <a:r>
              <a:rPr lang="en-GB" sz="2200" dirty="0">
                <a:solidFill>
                  <a:schemeClr val="tx1"/>
                </a:solidFill>
              </a:rPr>
              <a:t> Who shall say that Fortune grieves him, </a:t>
            </a:r>
          </a:p>
          <a:p>
            <a:pPr marL="539750" lvl="1" indent="0">
              <a:buNone/>
            </a:pPr>
            <a:r>
              <a:rPr lang="en-GB" sz="2200" dirty="0">
                <a:solidFill>
                  <a:schemeClr val="tx1"/>
                </a:solidFill>
              </a:rPr>
              <a:t> While the star of hope she leaves him? </a:t>
            </a:r>
          </a:p>
          <a:p>
            <a:pPr marL="539750" lvl="1" indent="0">
              <a:buNone/>
            </a:pPr>
            <a:r>
              <a:rPr lang="en-GB" sz="2200" dirty="0">
                <a:solidFill>
                  <a:schemeClr val="tx1"/>
                </a:solidFill>
              </a:rPr>
              <a:t> Me, </a:t>
            </a:r>
            <a:r>
              <a:rPr lang="en-GB" sz="2200" dirty="0" err="1">
                <a:solidFill>
                  <a:schemeClr val="tx1"/>
                </a:solidFill>
              </a:rPr>
              <a:t>nae</a:t>
            </a:r>
            <a:r>
              <a:rPr lang="en-GB" sz="2200" dirty="0">
                <a:solidFill>
                  <a:schemeClr val="tx1"/>
                </a:solidFill>
              </a:rPr>
              <a:t> cheerful twinkle lights me; </a:t>
            </a:r>
          </a:p>
          <a:p>
            <a:pPr marL="539750" lvl="1" indent="0">
              <a:buNone/>
            </a:pPr>
            <a:r>
              <a:rPr lang="en-GB" sz="2200" dirty="0">
                <a:solidFill>
                  <a:schemeClr val="tx1"/>
                </a:solidFill>
              </a:rPr>
              <a:t> Dark despair around </a:t>
            </a:r>
            <a:r>
              <a:rPr lang="en-GB" sz="2200" dirty="0" err="1">
                <a:solidFill>
                  <a:schemeClr val="tx1"/>
                </a:solidFill>
              </a:rPr>
              <a:t>benights</a:t>
            </a:r>
            <a:r>
              <a:rPr lang="en-GB" sz="2200" dirty="0">
                <a:solidFill>
                  <a:schemeClr val="tx1"/>
                </a:solidFill>
              </a:rPr>
              <a:t> me. </a:t>
            </a:r>
          </a:p>
          <a:p>
            <a:pPr marL="539750" lvl="1" indent="0">
              <a:buNone/>
            </a:pPr>
            <a:endParaRPr lang="en-GB" sz="2000" dirty="0">
              <a:solidFill>
                <a:srgbClr val="0070C0"/>
              </a:solidFill>
            </a:endParaRPr>
          </a:p>
        </p:txBody>
      </p:sp>
      <p:sp>
        <p:nvSpPr>
          <p:cNvPr id="2" name="Slide Title"/>
          <p:cNvSpPr>
            <a:spLocks noGrp="1"/>
          </p:cNvSpPr>
          <p:nvPr>
            <p:ph type="title"/>
          </p:nvPr>
        </p:nvSpPr>
        <p:spPr/>
        <p:txBody>
          <a:bodyPr/>
          <a:lstStyle/>
          <a:p>
            <a:r>
              <a:rPr lang="en-GB" b="1" dirty="0" smtClean="0"/>
              <a:t>Brexit poetry ?</a:t>
            </a:r>
            <a:endParaRPr lang="en-GB"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8000" y="1657349"/>
            <a:ext cx="3073400" cy="2812261"/>
          </a:xfrm>
          <a:prstGeom prst="rect">
            <a:avLst/>
          </a:prstGeom>
        </p:spPr>
      </p:pic>
    </p:spTree>
    <p:extLst>
      <p:ext uri="{BB962C8B-B14F-4D97-AF65-F5344CB8AC3E}">
        <p14:creationId xmlns:p14="http://schemas.microsoft.com/office/powerpoint/2010/main" val="30738976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40</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lnSpcReduction="10000"/>
          </a:bodyPr>
          <a:lstStyle/>
          <a:p>
            <a:r>
              <a:rPr lang="en-GB" dirty="0" smtClean="0"/>
              <a:t>London Market Group</a:t>
            </a:r>
          </a:p>
          <a:p>
            <a:pPr lvl="1"/>
            <a:r>
              <a:rPr lang="en-GB" dirty="0" smtClean="0"/>
              <a:t>"</a:t>
            </a:r>
            <a:r>
              <a:rPr lang="en-GB" i="1" dirty="0" smtClean="0"/>
              <a:t>Proposals for a future trading relationship between the EU and the UK</a:t>
            </a:r>
            <a:r>
              <a:rPr lang="en-GB" dirty="0" smtClean="0"/>
              <a:t>"</a:t>
            </a:r>
            <a:r>
              <a:rPr lang="en-GB" dirty="0"/>
              <a:t>, November </a:t>
            </a:r>
            <a:r>
              <a:rPr lang="en-GB" dirty="0" smtClean="0"/>
              <a:t>2017</a:t>
            </a:r>
          </a:p>
          <a:p>
            <a:pPr lvl="1"/>
            <a:r>
              <a:rPr lang="en-GB" dirty="0" smtClean="0"/>
              <a:t>"</a:t>
            </a:r>
            <a:r>
              <a:rPr lang="en-GB" i="1" dirty="0" smtClean="0"/>
              <a:t>A Brexit Roadmap for the UK Specialty Commercial Insurance Sector</a:t>
            </a:r>
            <a:r>
              <a:rPr lang="en-GB" dirty="0" smtClean="0"/>
              <a:t>", November 2017</a:t>
            </a:r>
          </a:p>
          <a:p>
            <a:r>
              <a:rPr lang="en-GB" dirty="0" smtClean="0"/>
              <a:t>International Regulatory Strategy Group:</a:t>
            </a:r>
          </a:p>
          <a:p>
            <a:pPr lvl="1"/>
            <a:r>
              <a:rPr lang="en-GB" dirty="0" smtClean="0"/>
              <a:t>"</a:t>
            </a:r>
            <a:r>
              <a:rPr lang="en-GB" i="1" dirty="0" smtClean="0"/>
              <a:t>The EU's Third Country Regimes and Alternatives to Passporting</a:t>
            </a:r>
            <a:r>
              <a:rPr lang="en-GB" dirty="0" smtClean="0"/>
              <a:t>", January 2017</a:t>
            </a:r>
          </a:p>
          <a:p>
            <a:pPr lvl="1"/>
            <a:r>
              <a:rPr lang="en-GB" dirty="0" smtClean="0"/>
              <a:t>"</a:t>
            </a:r>
            <a:r>
              <a:rPr lang="en-GB" i="1" dirty="0" smtClean="0"/>
              <a:t>Mutual Recognition – A Basis for Market Access after Brexit</a:t>
            </a:r>
            <a:r>
              <a:rPr lang="en-GB" dirty="0" smtClean="0"/>
              <a:t>", April 2017</a:t>
            </a:r>
          </a:p>
          <a:p>
            <a:pPr lvl="1"/>
            <a:r>
              <a:rPr lang="en-GB" dirty="0" smtClean="0"/>
              <a:t>"</a:t>
            </a:r>
            <a:r>
              <a:rPr lang="en-GB" i="1" dirty="0" smtClean="0"/>
              <a:t>A New Basis for Access to EU/UK Financial Services post-Brexit</a:t>
            </a:r>
            <a:r>
              <a:rPr lang="en-GB" dirty="0" smtClean="0"/>
              <a:t>", September 2017</a:t>
            </a:r>
          </a:p>
          <a:p>
            <a:r>
              <a:rPr lang="en-GB" dirty="0" smtClean="0"/>
              <a:t>UK Finance</a:t>
            </a:r>
          </a:p>
          <a:p>
            <a:pPr lvl="1">
              <a:spcAft>
                <a:spcPts val="90"/>
              </a:spcAft>
            </a:pPr>
            <a:r>
              <a:rPr lang="en-GB" dirty="0" smtClean="0"/>
              <a:t>"</a:t>
            </a:r>
            <a:r>
              <a:rPr lang="en-GB" i="1" dirty="0" smtClean="0"/>
              <a:t>Supporting Europe's Economies and Citizens: </a:t>
            </a:r>
          </a:p>
          <a:p>
            <a:pPr marL="269875" lvl="1" indent="273050">
              <a:spcAft>
                <a:spcPts val="90"/>
              </a:spcAft>
              <a:buNone/>
            </a:pPr>
            <a:r>
              <a:rPr lang="en-GB" i="1" dirty="0" smtClean="0"/>
              <a:t>A modern approach to financial services </a:t>
            </a:r>
          </a:p>
          <a:p>
            <a:pPr marL="269875" lvl="1" indent="273050">
              <a:buNone/>
            </a:pPr>
            <a:r>
              <a:rPr lang="en-GB" i="1" dirty="0" smtClean="0"/>
              <a:t>in an EU-UK Trade Agreement</a:t>
            </a:r>
            <a:r>
              <a:rPr lang="en-GB" dirty="0" smtClean="0"/>
              <a:t>", September 2017</a:t>
            </a:r>
          </a:p>
          <a:p>
            <a:endParaRPr lang="en-GB" dirty="0" smtClean="0"/>
          </a:p>
          <a:p>
            <a:endParaRPr lang="en-GB" dirty="0" smtClean="0"/>
          </a:p>
        </p:txBody>
      </p:sp>
      <p:sp>
        <p:nvSpPr>
          <p:cNvPr id="2" name="Slide Title"/>
          <p:cNvSpPr>
            <a:spLocks noGrp="1"/>
          </p:cNvSpPr>
          <p:nvPr>
            <p:ph type="title"/>
          </p:nvPr>
        </p:nvSpPr>
        <p:spPr/>
        <p:txBody>
          <a:bodyPr/>
          <a:lstStyle/>
          <a:p>
            <a:r>
              <a:rPr lang="en-GB" b="1" dirty="0" smtClean="0"/>
              <a:t>Towards a Free Trade Agreement</a:t>
            </a:r>
            <a:endParaRPr lang="en-GB" b="1" dirty="0"/>
          </a:p>
        </p:txBody>
      </p:sp>
      <p:sp>
        <p:nvSpPr>
          <p:cNvPr id="7" name="Cloud 6"/>
          <p:cNvSpPr/>
          <p:nvPr/>
        </p:nvSpPr>
        <p:spPr>
          <a:xfrm>
            <a:off x="6443662" y="3699047"/>
            <a:ext cx="2433638" cy="971221"/>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8" name="TextBox 7"/>
          <p:cNvSpPr txBox="1"/>
          <p:nvPr/>
        </p:nvSpPr>
        <p:spPr>
          <a:xfrm>
            <a:off x="6691312" y="3841359"/>
            <a:ext cx="2114550" cy="584775"/>
          </a:xfrm>
          <a:prstGeom prst="rect">
            <a:avLst/>
          </a:prstGeom>
          <a:noFill/>
        </p:spPr>
        <p:txBody>
          <a:bodyPr wrap="square" rtlCol="0">
            <a:spAutoFit/>
          </a:bodyPr>
          <a:lstStyle/>
          <a:p>
            <a:r>
              <a:rPr lang="en-GB" sz="1600" b="1" dirty="0" smtClean="0"/>
              <a:t>Keep as much as we can approach</a:t>
            </a:r>
            <a:endParaRPr lang="en-GB" sz="1600" b="1" dirty="0"/>
          </a:p>
        </p:txBody>
      </p:sp>
    </p:spTree>
    <p:extLst>
      <p:ext uri="{BB962C8B-B14F-4D97-AF65-F5344CB8AC3E}">
        <p14:creationId xmlns:p14="http://schemas.microsoft.com/office/powerpoint/2010/main" val="17552767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41</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900000"/>
            <a:ext cx="8568000" cy="4243500"/>
          </a:xfrm>
        </p:spPr>
        <p:txBody>
          <a:bodyPr>
            <a:normAutofit fontScale="92500" lnSpcReduction="10000"/>
          </a:bodyPr>
          <a:lstStyle/>
          <a:p>
            <a:r>
              <a:rPr lang="en-GB" dirty="0" smtClean="0"/>
              <a:t>Treasury written statement (20 December 2017)</a:t>
            </a:r>
          </a:p>
          <a:p>
            <a:pPr marL="270000" lvl="2" indent="0">
              <a:buNone/>
            </a:pPr>
            <a:r>
              <a:rPr lang="en-GB" dirty="0" smtClean="0"/>
              <a:t>The </a:t>
            </a:r>
            <a:r>
              <a:rPr lang="en-GB" dirty="0"/>
              <a:t>government will, if necessary, bring forward legislation</a:t>
            </a:r>
            <a:r>
              <a:rPr lang="en-GB" dirty="0" smtClean="0"/>
              <a:t>:</a:t>
            </a:r>
            <a:endParaRPr lang="en-GB" dirty="0"/>
          </a:p>
          <a:p>
            <a:pPr marL="540000" lvl="2">
              <a:buFont typeface="Arial" panose="020B0604020202020204" pitchFamily="34" charset="0"/>
              <a:buChar char="•"/>
            </a:pPr>
            <a:r>
              <a:rPr lang="en-GB" dirty="0" smtClean="0"/>
              <a:t>which </a:t>
            </a:r>
            <a:r>
              <a:rPr lang="en-GB" dirty="0"/>
              <a:t>will enable EEA firms and funds operating in the UK to obtain a “temporary permission” to continue their activities in the UK for a limited period after withdrawal; </a:t>
            </a:r>
            <a:r>
              <a:rPr lang="en-GB" dirty="0" smtClean="0"/>
              <a:t>and</a:t>
            </a:r>
            <a:endParaRPr lang="en-GB" dirty="0"/>
          </a:p>
          <a:p>
            <a:pPr marL="540000" lvl="2">
              <a:buFont typeface="Arial" panose="020B0604020202020204" pitchFamily="34" charset="0"/>
              <a:buChar char="•"/>
            </a:pPr>
            <a:r>
              <a:rPr lang="en-GB" dirty="0" smtClean="0"/>
              <a:t>alongside </a:t>
            </a:r>
            <a:r>
              <a:rPr lang="en-GB" dirty="0"/>
              <a:t>the temporary permissions regime, the government will legislate, if necessary, to ensure that contractual obligations, such as insurance contracts, which are not covered by the regime, can continue to be met</a:t>
            </a:r>
            <a:r>
              <a:rPr lang="en-GB" dirty="0" smtClean="0"/>
              <a:t>.</a:t>
            </a:r>
          </a:p>
          <a:p>
            <a:r>
              <a:rPr lang="en-GB" dirty="0" smtClean="0"/>
              <a:t>PRA Consultation Paper regarding its approach to supervision of international insurers (20 December 2017)</a:t>
            </a:r>
          </a:p>
          <a:p>
            <a:pPr lvl="1"/>
            <a:r>
              <a:rPr lang="en-GB" dirty="0" smtClean="0"/>
              <a:t>EEA </a:t>
            </a:r>
            <a:r>
              <a:rPr lang="en-GB" dirty="0"/>
              <a:t>firms with more than £200m of FSCS-protected liabilities would have to establish an authorised subsidiary, while others with FSCS-protected liabilities below that level would be allowed to have an authorised branch (subject to certain other factors that the PRA has said it would take into account regarding the significance of the branch to the wider insurance market). </a:t>
            </a:r>
            <a:endParaRPr lang="en-GB" dirty="0" smtClean="0"/>
          </a:p>
          <a:p>
            <a:pPr lvl="1"/>
            <a:r>
              <a:rPr lang="en-GB" dirty="0" smtClean="0"/>
              <a:t>Applications </a:t>
            </a:r>
            <a:r>
              <a:rPr lang="en-GB" dirty="0"/>
              <a:t>may be submitted from as early as January </a:t>
            </a:r>
            <a:r>
              <a:rPr lang="en-GB" dirty="0" smtClean="0"/>
              <a:t>2018</a:t>
            </a:r>
          </a:p>
          <a:p>
            <a:pPr marL="0" indent="0">
              <a:buNone/>
            </a:pPr>
            <a:endParaRPr lang="en-GB" dirty="0" smtClean="0"/>
          </a:p>
          <a:p>
            <a:endParaRPr lang="en-GB" dirty="0" smtClean="0"/>
          </a:p>
        </p:txBody>
      </p:sp>
      <p:sp>
        <p:nvSpPr>
          <p:cNvPr id="2" name="Slide Title"/>
          <p:cNvSpPr>
            <a:spLocks noGrp="1"/>
          </p:cNvSpPr>
          <p:nvPr>
            <p:ph type="title"/>
          </p:nvPr>
        </p:nvSpPr>
        <p:spPr/>
        <p:txBody>
          <a:bodyPr/>
          <a:lstStyle/>
          <a:p>
            <a:r>
              <a:rPr lang="en-GB" b="1" dirty="0" smtClean="0"/>
              <a:t>Update (1)</a:t>
            </a:r>
            <a:endParaRPr lang="en-GB" b="1" dirty="0"/>
          </a:p>
        </p:txBody>
      </p:sp>
    </p:spTree>
    <p:extLst>
      <p:ext uri="{BB962C8B-B14F-4D97-AF65-F5344CB8AC3E}">
        <p14:creationId xmlns:p14="http://schemas.microsoft.com/office/powerpoint/2010/main" val="10511777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42</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900000"/>
            <a:ext cx="8568000" cy="4072692"/>
          </a:xfrm>
        </p:spPr>
        <p:txBody>
          <a:bodyPr>
            <a:normAutofit fontScale="85000" lnSpcReduction="20000"/>
          </a:bodyPr>
          <a:lstStyle/>
          <a:p>
            <a:r>
              <a:rPr lang="en-GB" dirty="0" smtClean="0"/>
              <a:t>PRA "Dear CEO" Letter </a:t>
            </a:r>
            <a:r>
              <a:rPr lang="en-GB" dirty="0"/>
              <a:t>(20 December 2017)</a:t>
            </a:r>
            <a:endParaRPr lang="en-GB" dirty="0" smtClean="0"/>
          </a:p>
          <a:p>
            <a:pPr lvl="1"/>
            <a:r>
              <a:rPr lang="en-GB" dirty="0" smtClean="0"/>
              <a:t>Summarising proposals</a:t>
            </a:r>
          </a:p>
          <a:p>
            <a:r>
              <a:rPr lang="en-GB" dirty="0" smtClean="0"/>
              <a:t>FCA Statement on EU Withdrawal (20 December 2017)</a:t>
            </a:r>
          </a:p>
          <a:p>
            <a:pPr lvl="1"/>
            <a:r>
              <a:rPr lang="en-GB" dirty="0"/>
              <a:t>For firms and funds that are solely regulated in the UK by the FCA they would need to notify the FCA before exit day of their desire to benefit from the regime but this notification for temporary permission will not require the submission of an application for authorisation. We will set out further details of our approach in the New Year.</a:t>
            </a:r>
          </a:p>
          <a:p>
            <a:pPr lvl="1"/>
            <a:r>
              <a:rPr lang="en-GB" dirty="0" smtClean="0"/>
              <a:t>Firms </a:t>
            </a:r>
            <a:r>
              <a:rPr lang="en-GB" dirty="0"/>
              <a:t>based in the UK servicing clients in the EEA should continue to prepare for a range of scenarios and should discuss these arrangements and the implications of an implementation period with the relevant EU regulator. The FCA will keep these expectations under review as negotiations on an implementation period progress and communicate to firms accordingly</a:t>
            </a:r>
            <a:r>
              <a:rPr lang="en-GB" dirty="0" smtClean="0"/>
              <a:t>.</a:t>
            </a:r>
          </a:p>
          <a:p>
            <a:r>
              <a:rPr lang="en-GB" dirty="0" smtClean="0"/>
              <a:t>Letter from Economic Secretary to the Treasury (published on 19 December 2017)</a:t>
            </a:r>
          </a:p>
          <a:p>
            <a:pPr lvl="1"/>
            <a:r>
              <a:rPr lang="en-GB" dirty="0" smtClean="0"/>
              <a:t>explaining </a:t>
            </a:r>
            <a:r>
              <a:rPr lang="en-GB" dirty="0"/>
              <a:t>how government will use powers under the European Union (Withdrawal) Bill</a:t>
            </a:r>
          </a:p>
          <a:p>
            <a:r>
              <a:rPr lang="en-GB" dirty="0" smtClean="0"/>
              <a:t>EIOPA Opinion </a:t>
            </a:r>
            <a:r>
              <a:rPr lang="en-GB" dirty="0"/>
              <a:t>on service continuity in insurance in light of the withdrawal of the United Kingdom from the European </a:t>
            </a:r>
            <a:r>
              <a:rPr lang="en-GB" dirty="0" smtClean="0"/>
              <a:t>Union</a:t>
            </a:r>
          </a:p>
          <a:p>
            <a:pPr lvl="1"/>
            <a:r>
              <a:rPr lang="en-GB" dirty="0"/>
              <a:t>m</a:t>
            </a:r>
            <a:r>
              <a:rPr lang="en-GB" dirty="0" smtClean="0"/>
              <a:t>aking clear that it regards insurance permissions as being required even for run-off operations</a:t>
            </a:r>
          </a:p>
          <a:p>
            <a:endParaRPr lang="en-GB" dirty="0" smtClean="0"/>
          </a:p>
          <a:p>
            <a:endParaRPr lang="en-GB" dirty="0" smtClean="0"/>
          </a:p>
        </p:txBody>
      </p:sp>
      <p:sp>
        <p:nvSpPr>
          <p:cNvPr id="2" name="Slide Title"/>
          <p:cNvSpPr>
            <a:spLocks noGrp="1"/>
          </p:cNvSpPr>
          <p:nvPr>
            <p:ph type="title"/>
          </p:nvPr>
        </p:nvSpPr>
        <p:spPr/>
        <p:txBody>
          <a:bodyPr/>
          <a:lstStyle/>
          <a:p>
            <a:r>
              <a:rPr lang="en-GB" b="1" dirty="0" smtClean="0"/>
              <a:t>Update (2)</a:t>
            </a:r>
            <a:endParaRPr lang="en-GB" b="1" dirty="0"/>
          </a:p>
        </p:txBody>
      </p:sp>
    </p:spTree>
    <p:extLst>
      <p:ext uri="{BB962C8B-B14F-4D97-AF65-F5344CB8AC3E}">
        <p14:creationId xmlns:p14="http://schemas.microsoft.com/office/powerpoint/2010/main" val="25121050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2153937" y="4171642"/>
            <a:ext cx="2276480" cy="9715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8435" name="Rectangle 2"/>
          <p:cNvSpPr>
            <a:spLocks noGrp="1" noChangeArrowheads="1"/>
          </p:cNvSpPr>
          <p:nvPr>
            <p:ph type="title"/>
          </p:nvPr>
        </p:nvSpPr>
        <p:spPr/>
        <p:txBody>
          <a:bodyPr/>
          <a:lstStyle/>
          <a:p>
            <a:pPr eaLnBrk="1" hangingPunct="1"/>
            <a:r>
              <a:rPr lang="en-GB" b="1" dirty="0" smtClean="0"/>
              <a:t>Contact for questions</a:t>
            </a:r>
          </a:p>
        </p:txBody>
      </p:sp>
      <p:sp>
        <p:nvSpPr>
          <p:cNvPr id="16" name="Line 16"/>
          <p:cNvSpPr>
            <a:spLocks noChangeShapeType="1"/>
          </p:cNvSpPr>
          <p:nvPr/>
        </p:nvSpPr>
        <p:spPr bwMode="auto">
          <a:xfrm>
            <a:off x="3281076" y="3777303"/>
            <a:ext cx="2676486" cy="6293"/>
          </a:xfrm>
          <a:prstGeom prst="line">
            <a:avLst/>
          </a:prstGeom>
          <a:noFill/>
          <a:ln w="6350">
            <a:solidFill>
              <a:schemeClr val="bg2"/>
            </a:solidFill>
            <a:round/>
            <a:headEnd/>
            <a:tailEnd/>
          </a:ln>
          <a:extLst>
            <a:ext uri="{909E8E84-426E-40DD-AFC4-6F175D3DCCD1}">
              <a14:hiddenFill xmlns:a14="http://schemas.microsoft.com/office/drawing/2010/main">
                <a:noFill/>
              </a14:hiddenFill>
            </a:ext>
          </a:extLst>
        </p:spPr>
        <p:txBody>
          <a:bodyPr lIns="77925" tIns="38963" rIns="77925" bIns="38963"/>
          <a:lstStyle/>
          <a:p>
            <a:endParaRPr lang="en-GB"/>
          </a:p>
        </p:txBody>
      </p:sp>
      <p:sp>
        <p:nvSpPr>
          <p:cNvPr id="17" name="Text Box 9"/>
          <p:cNvSpPr txBox="1">
            <a:spLocks noChangeArrowheads="1"/>
          </p:cNvSpPr>
          <p:nvPr/>
        </p:nvSpPr>
        <p:spPr bwMode="auto">
          <a:xfrm>
            <a:off x="4104152" y="3283295"/>
            <a:ext cx="1723419" cy="463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925" tIns="38963" rIns="77925" bIns="38963">
            <a:spAutoFit/>
          </a:bodyPr>
          <a:lstStyle>
            <a:lvl1pPr eaLnBrk="0" hangingPunct="0">
              <a:defRPr sz="2400">
                <a:solidFill>
                  <a:schemeClr val="tx1"/>
                </a:solidFill>
                <a:latin typeface="Arial" charset="0"/>
                <a:ea typeface="Geneva" charset="-128"/>
              </a:defRPr>
            </a:lvl1pPr>
            <a:lvl2pPr marL="37931725" indent="-37474525" eaLnBrk="0" hangingPunct="0">
              <a:defRPr sz="2400">
                <a:solidFill>
                  <a:schemeClr val="tx1"/>
                </a:solidFill>
                <a:latin typeface="Arial" charset="0"/>
                <a:ea typeface="Geneva" charset="-128"/>
              </a:defRPr>
            </a:lvl2pPr>
            <a:lvl3pPr eaLnBrk="0" hangingPunct="0">
              <a:defRPr sz="2400">
                <a:solidFill>
                  <a:schemeClr val="tx1"/>
                </a:solidFill>
                <a:latin typeface="Arial" charset="0"/>
                <a:ea typeface="Geneva" charset="-128"/>
              </a:defRPr>
            </a:lvl3pPr>
            <a:lvl4pPr eaLnBrk="0" hangingPunct="0">
              <a:defRPr sz="2400">
                <a:solidFill>
                  <a:schemeClr val="tx1"/>
                </a:solidFill>
                <a:latin typeface="Arial" charset="0"/>
                <a:ea typeface="Geneva" charset="-128"/>
              </a:defRPr>
            </a:lvl4pPr>
            <a:lvl5pPr eaLnBrk="0" hangingPunct="0">
              <a:defRPr sz="2400">
                <a:solidFill>
                  <a:schemeClr val="tx1"/>
                </a:solidFill>
                <a:latin typeface="Arial" charset="0"/>
                <a:ea typeface="Geneva" charset="-128"/>
              </a:defRPr>
            </a:lvl5pPr>
            <a:lvl6pPr marL="457200" eaLnBrk="0" fontAlgn="base" hangingPunct="0">
              <a:spcBef>
                <a:spcPct val="0"/>
              </a:spcBef>
              <a:spcAft>
                <a:spcPct val="0"/>
              </a:spcAft>
              <a:defRPr sz="2400">
                <a:solidFill>
                  <a:schemeClr val="tx1"/>
                </a:solidFill>
                <a:latin typeface="Arial" charset="0"/>
                <a:ea typeface="Geneva" charset="-128"/>
              </a:defRPr>
            </a:lvl6pPr>
            <a:lvl7pPr marL="914400" eaLnBrk="0" fontAlgn="base" hangingPunct="0">
              <a:spcBef>
                <a:spcPct val="0"/>
              </a:spcBef>
              <a:spcAft>
                <a:spcPct val="0"/>
              </a:spcAft>
              <a:defRPr sz="2400">
                <a:solidFill>
                  <a:schemeClr val="tx1"/>
                </a:solidFill>
                <a:latin typeface="Arial" charset="0"/>
                <a:ea typeface="Geneva" charset="-128"/>
              </a:defRPr>
            </a:lvl7pPr>
            <a:lvl8pPr marL="1371600" eaLnBrk="0" fontAlgn="base" hangingPunct="0">
              <a:spcBef>
                <a:spcPct val="0"/>
              </a:spcBef>
              <a:spcAft>
                <a:spcPct val="0"/>
              </a:spcAft>
              <a:defRPr sz="2400">
                <a:solidFill>
                  <a:schemeClr val="tx1"/>
                </a:solidFill>
                <a:latin typeface="Arial" charset="0"/>
                <a:ea typeface="Geneva" charset="-128"/>
              </a:defRPr>
            </a:lvl8pPr>
            <a:lvl9pPr marL="1828800" eaLnBrk="0" fontAlgn="base" hangingPunct="0">
              <a:spcBef>
                <a:spcPct val="0"/>
              </a:spcBef>
              <a:spcAft>
                <a:spcPct val="0"/>
              </a:spcAft>
              <a:defRPr sz="2400">
                <a:solidFill>
                  <a:schemeClr val="tx1"/>
                </a:solidFill>
                <a:latin typeface="Arial" charset="0"/>
                <a:ea typeface="Geneva" charset="-128"/>
              </a:defRPr>
            </a:lvl9pPr>
          </a:lstStyle>
          <a:p>
            <a:pPr eaLnBrk="1" hangingPunct="1">
              <a:spcBef>
                <a:spcPct val="20000"/>
              </a:spcBef>
            </a:pPr>
            <a:r>
              <a:rPr lang="en-GB" sz="700" b="1" dirty="0" smtClean="0"/>
              <a:t>Steven </a:t>
            </a:r>
            <a:r>
              <a:rPr lang="en-GB" sz="700" b="1" dirty="0"/>
              <a:t>McEwan</a:t>
            </a:r>
            <a:br>
              <a:rPr lang="en-GB" sz="700" b="1" dirty="0"/>
            </a:br>
            <a:r>
              <a:rPr lang="en-GB" sz="600" dirty="0"/>
              <a:t>Partner, </a:t>
            </a:r>
            <a:r>
              <a:rPr lang="en-GB" sz="600" dirty="0" smtClean="0"/>
              <a:t>Hogan Lovells International LLP</a:t>
            </a:r>
            <a:r>
              <a:rPr lang="en-GB" sz="600" dirty="0"/>
              <a:t/>
            </a:r>
            <a:br>
              <a:rPr lang="en-GB" sz="600" dirty="0"/>
            </a:br>
            <a:r>
              <a:rPr lang="en-GB" sz="600" dirty="0"/>
              <a:t>T +44 20 7296 2972</a:t>
            </a:r>
            <a:br>
              <a:rPr lang="en-GB" sz="600" dirty="0"/>
            </a:br>
            <a:r>
              <a:rPr lang="en-GB" sz="600" dirty="0"/>
              <a:t>steven.mcewan@hoganlovells.com</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8048" y="3010994"/>
            <a:ext cx="756369" cy="756369"/>
          </a:xfrm>
          <a:prstGeom prst="rect">
            <a:avLst/>
          </a:prstGeom>
        </p:spPr>
      </p:pic>
      <p:pic>
        <p:nvPicPr>
          <p:cNvPr id="19" name="OurLogo"/>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167652" y="3931741"/>
            <a:ext cx="828000" cy="828000"/>
          </a:xfrm>
          <a:prstGeom prst="rect">
            <a:avLst/>
          </a:prstGeom>
        </p:spPr>
      </p:pic>
      <p:cxnSp>
        <p:nvCxnSpPr>
          <p:cNvPr id="4" name="Straight Connector 3"/>
          <p:cNvCxnSpPr/>
          <p:nvPr/>
        </p:nvCxnSpPr>
        <p:spPr>
          <a:xfrm>
            <a:off x="0" y="4320341"/>
            <a:ext cx="4073887"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070113" y="4320341"/>
            <a:ext cx="4073887"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2747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ver Pictur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1" y="-1"/>
            <a:ext cx="9134976" cy="5143499"/>
          </a:xfrm>
          <a:prstGeom prst="rect">
            <a:avLst/>
          </a:prstGeom>
        </p:spPr>
      </p:pic>
      <p:pic>
        <p:nvPicPr>
          <p:cNvPr id="2" name="OurLogo"/>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a:stretch>
            <a:fillRect/>
          </a:stretch>
        </p:blipFill>
        <p:spPr/>
      </p:pic>
      <p:sp>
        <p:nvSpPr>
          <p:cNvPr id="4" name="Cover Additional Title"/>
          <p:cNvSpPr>
            <a:spLocks noGrp="1"/>
          </p:cNvSpPr>
          <p:nvPr>
            <p:ph type="body" sz="quarter" idx="11"/>
          </p:nvPr>
        </p:nvSpPr>
        <p:spPr>
          <a:xfrm>
            <a:off x="3041151" y="4452590"/>
            <a:ext cx="5501507" cy="386532"/>
          </a:xfrm>
        </p:spPr>
        <p:txBody>
          <a:bodyPr>
            <a:normAutofit/>
          </a:bodyPr>
          <a:lstStyle/>
          <a:p>
            <a:r>
              <a:rPr lang="en-GB" dirty="0" smtClean="0"/>
              <a:t>8 February 2018</a:t>
            </a:r>
            <a:endParaRPr lang="en-GB" dirty="0"/>
          </a:p>
        </p:txBody>
      </p:sp>
      <p:sp>
        <p:nvSpPr>
          <p:cNvPr id="6" name="Cover Title"/>
          <p:cNvSpPr>
            <a:spLocks noGrp="1"/>
          </p:cNvSpPr>
          <p:nvPr>
            <p:ph type="title"/>
          </p:nvPr>
        </p:nvSpPr>
        <p:spPr>
          <a:xfrm>
            <a:off x="3289300" y="3180320"/>
            <a:ext cx="5253028" cy="451879"/>
          </a:xfrm>
        </p:spPr>
        <p:txBody>
          <a:bodyPr/>
          <a:lstStyle/>
          <a:p>
            <a:r>
              <a:rPr lang="en-GB" dirty="0" smtClean="0"/>
              <a:t>Legal and Regulatory Implications of Brexit for the Insurance Industry</a:t>
            </a:r>
            <a:endParaRPr lang="en-GB" dirty="0"/>
          </a:p>
        </p:txBody>
      </p:sp>
      <p:pic>
        <p:nvPicPr>
          <p:cNvPr id="10" name="BPA_Logo" descr=" British Paralympic Association Official Partner Logo"/>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66725" y="274638"/>
            <a:ext cx="762000" cy="1219200"/>
          </a:xfrm>
          <a:prstGeom prst="rect">
            <a:avLst/>
          </a:prstGeom>
        </p:spPr>
      </p:pic>
      <p:sp>
        <p:nvSpPr>
          <p:cNvPr id="3" name="Text Placeholder 2"/>
          <p:cNvSpPr>
            <a:spLocks noGrp="1"/>
          </p:cNvSpPr>
          <p:nvPr>
            <p:ph type="body" sz="quarter" idx="10"/>
          </p:nvPr>
        </p:nvSpPr>
        <p:spPr/>
        <p:txBody>
          <a:bodyPr/>
          <a:lstStyle/>
          <a:p>
            <a:pPr>
              <a:spcAft>
                <a:spcPts val="0"/>
              </a:spcAft>
            </a:pPr>
            <a:r>
              <a:rPr lang="en-GB" dirty="0" smtClean="0"/>
              <a:t>12</a:t>
            </a:r>
            <a:r>
              <a:rPr lang="en-GB" baseline="30000" dirty="0" smtClean="0"/>
              <a:t>th</a:t>
            </a:r>
            <a:r>
              <a:rPr lang="en-GB" dirty="0" smtClean="0"/>
              <a:t> IFAA Educational Conference:</a:t>
            </a:r>
          </a:p>
          <a:p>
            <a:r>
              <a:rPr lang="en-GB" dirty="0" smtClean="0"/>
              <a:t>Brexit: Implications for </a:t>
            </a:r>
            <a:r>
              <a:rPr lang="en-GB" dirty="0"/>
              <a:t>C</a:t>
            </a:r>
            <a:r>
              <a:rPr lang="en-GB" dirty="0" smtClean="0"/>
              <a:t>laims Handling</a:t>
            </a:r>
            <a:endParaRPr lang="en-GB" dirty="0"/>
          </a:p>
        </p:txBody>
      </p:sp>
      <p:sp>
        <p:nvSpPr>
          <p:cNvPr id="11" name="Text Placeholder 2"/>
          <p:cNvSpPr txBox="1">
            <a:spLocks/>
          </p:cNvSpPr>
          <p:nvPr/>
        </p:nvSpPr>
        <p:spPr>
          <a:xfrm>
            <a:off x="3510330" y="4682372"/>
            <a:ext cx="5061439" cy="430213"/>
          </a:xfrm>
          <a:prstGeom prst="rect">
            <a:avLst/>
          </a:prstGeom>
          <a:ln w="12700" cap="rnd" cmpd="sng" algn="ctr">
            <a:noFill/>
            <a:prstDash val="solid"/>
          </a:ln>
        </p:spPr>
        <p:txBody>
          <a:bodyPr vert="horz" wrap="square" lIns="0" tIns="36000" rIns="0" bIns="36000" rtlCol="0" anchor="t" anchorCtr="0">
            <a:noAutofit/>
          </a:bodyPr>
          <a:lstStyle>
            <a:lvl1pPr marL="0" indent="0" algn="r" defTabSz="914400" rtl="0" eaLnBrk="1" latinLnBrk="0" hangingPunct="1">
              <a:spcAft>
                <a:spcPts val="900"/>
              </a:spcAft>
              <a:buClr>
                <a:schemeClr val="accent1"/>
              </a:buClr>
              <a:buSzPct val="100000"/>
              <a:buFont typeface="Arial" panose="020B0604020202020204" pitchFamily="34" charset="0"/>
              <a:buNone/>
              <a:defRPr sz="2400" b="0" i="0" u="none" kern="1200" cap="none">
                <a:solidFill>
                  <a:schemeClr val="accent1"/>
                </a:solidFill>
                <a:uFill>
                  <a:solidFill>
                    <a:schemeClr val="tx1"/>
                  </a:solidFill>
                </a:uFill>
                <a:latin typeface="+mj-lt"/>
                <a:ea typeface="+mn-ea"/>
                <a:cs typeface="+mn-cs"/>
              </a:defRPr>
            </a:lvl1pPr>
            <a:lvl2pPr marL="54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chemeClr val="tx2"/>
                </a:solidFill>
                <a:uFill>
                  <a:solidFill>
                    <a:schemeClr val="tx1"/>
                  </a:solidFill>
                </a:uFill>
                <a:latin typeface="+mj-lt"/>
                <a:ea typeface="+mn-ea"/>
                <a:cs typeface="+mn-cs"/>
              </a:defRPr>
            </a:lvl2pPr>
            <a:lvl3pPr marL="810000" indent="-270000" algn="l" defTabSz="914400" rtl="0" eaLnBrk="1" latinLnBrk="0" hangingPunct="1">
              <a:spcAft>
                <a:spcPts val="900"/>
              </a:spcAft>
              <a:buClr>
                <a:schemeClr val="accent1"/>
              </a:buClr>
              <a:buSzPct val="100000"/>
              <a:buFont typeface="Georgia" panose="02040502050405020303" pitchFamily="18" charset="0"/>
              <a:buChar char="–"/>
              <a:defRPr sz="1600" b="0" i="0" u="none" kern="1200" cap="none">
                <a:solidFill>
                  <a:schemeClr val="tx2"/>
                </a:solidFill>
                <a:uFill>
                  <a:solidFill>
                    <a:schemeClr val="tx1"/>
                  </a:solidFill>
                </a:uFill>
                <a:latin typeface="+mj-lt"/>
                <a:ea typeface="+mn-ea"/>
                <a:cs typeface="+mn-cs"/>
              </a:defRPr>
            </a:lvl3pPr>
            <a:lvl4pPr marL="108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chemeClr val="tx2"/>
                </a:solidFill>
                <a:uFill>
                  <a:solidFill>
                    <a:schemeClr val="tx1"/>
                  </a:solidFill>
                </a:uFill>
                <a:latin typeface="+mj-lt"/>
                <a:ea typeface="+mn-ea"/>
                <a:cs typeface="+mn-cs"/>
              </a:defRPr>
            </a:lvl4pPr>
            <a:lvl5pPr marL="1350000" indent="-270000" algn="l" defTabSz="914400" rtl="0" eaLnBrk="1" latinLnBrk="0" hangingPunct="1">
              <a:spcAft>
                <a:spcPts val="900"/>
              </a:spcAft>
              <a:buClr>
                <a:schemeClr val="accent1"/>
              </a:buClr>
              <a:buSzPct val="100000"/>
              <a:buFont typeface="Georgia" panose="02040502050405020303" pitchFamily="18" charset="0"/>
              <a:buChar char="–"/>
              <a:tabLst/>
              <a:defRPr sz="1600" b="0" i="0" u="none" kern="1200" cap="none">
                <a:solidFill>
                  <a:schemeClr val="tx2"/>
                </a:solidFill>
                <a:uFill>
                  <a:solidFill>
                    <a:schemeClr val="tx1"/>
                  </a:solidFill>
                </a:uFill>
                <a:latin typeface="+mj-lt"/>
                <a:ea typeface="+mn-ea"/>
                <a:cs typeface="+mn-cs"/>
              </a:defRPr>
            </a:lvl5pPr>
            <a:lvl6pPr marL="2496429" indent="-228571" algn="l" defTabSz="914400" rtl="0" eaLnBrk="1" latinLnBrk="0" hangingPunct="1">
              <a:buClr>
                <a:schemeClr val="tx1"/>
              </a:buClr>
              <a:buSzPct val="100000"/>
              <a:buFont typeface="Arial" pitchFamily="34" charset="0"/>
              <a:buChar char="•"/>
              <a:defRPr sz="2000" b="0" i="0" u="none" kern="1200" cap="none">
                <a:solidFill>
                  <a:schemeClr val="tx1"/>
                </a:solidFill>
                <a:uFill>
                  <a:solidFill>
                    <a:schemeClr val="tx1"/>
                  </a:solidFill>
                </a:u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smtClean="0"/>
              <a:t>Steven McEwan, Partner, Hogan Lovells</a:t>
            </a:r>
            <a:endParaRPr lang="en-GB" sz="1800"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41049" y="580489"/>
            <a:ext cx="1366619" cy="1366619"/>
          </a:xfrm>
          <a:prstGeom prst="rect">
            <a:avLst/>
          </a:prstGeom>
        </p:spPr>
      </p:pic>
    </p:spTree>
    <p:extLst>
      <p:ext uri="{BB962C8B-B14F-4D97-AF65-F5344CB8AC3E}">
        <p14:creationId xmlns:p14="http://schemas.microsoft.com/office/powerpoint/2010/main" val="146882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5</a:t>
            </a:fld>
            <a:endParaRPr lang="en-GB" dirty="0"/>
          </a:p>
        </p:txBody>
      </p:sp>
      <p:sp>
        <p:nvSpPr>
          <p:cNvPr id="3" name="Content"/>
          <p:cNvSpPr>
            <a:spLocks noGrp="1"/>
          </p:cNvSpPr>
          <p:nvPr>
            <p:ph sz="quarter" idx="12"/>
          </p:nvPr>
        </p:nvSpPr>
        <p:spPr/>
        <p:txBody>
          <a:bodyPr>
            <a:normAutofit/>
          </a:bodyPr>
          <a:lstStyle/>
          <a:p>
            <a:r>
              <a:rPr lang="en-GB" dirty="0" smtClean="0"/>
              <a:t>Recent London Market Group reports stated that</a:t>
            </a:r>
          </a:p>
          <a:p>
            <a:pPr lvl="1"/>
            <a:r>
              <a:rPr lang="en-GB" dirty="0"/>
              <a:t>£8 billion of premium is brought annually to the London Insurance Market by brokers on behalf of EU customers</a:t>
            </a:r>
          </a:p>
          <a:p>
            <a:pPr lvl="1"/>
            <a:r>
              <a:rPr lang="en-GB" dirty="0"/>
              <a:t>£6 billion of international business is written in London by firms with a parent company or principal base located elsewhere in the EU</a:t>
            </a:r>
          </a:p>
          <a:p>
            <a:pPr lvl="1"/>
            <a:r>
              <a:rPr lang="en-GB" dirty="0"/>
              <a:t>A total of US$432 billion of non-life GWP (21% of worldwide non-life GWP) was written in the EEA (other than the UK) in </a:t>
            </a:r>
            <a:r>
              <a:rPr lang="en-GB" dirty="0" smtClean="0"/>
              <a:t>2015</a:t>
            </a:r>
          </a:p>
          <a:p>
            <a:pPr>
              <a:spcAft>
                <a:spcPts val="0"/>
              </a:spcAft>
            </a:pPr>
            <a:r>
              <a:rPr lang="en-GB" dirty="0" smtClean="0"/>
              <a:t>27 insurance groups have announced </a:t>
            </a:r>
          </a:p>
          <a:p>
            <a:pPr marL="266700" indent="0">
              <a:spcAft>
                <a:spcPts val="0"/>
              </a:spcAft>
              <a:buNone/>
            </a:pPr>
            <a:r>
              <a:rPr lang="en-GB" dirty="0" smtClean="0"/>
              <a:t>plans to establish subsidiaries </a:t>
            </a:r>
          </a:p>
          <a:p>
            <a:pPr marL="266700" indent="0">
              <a:spcAft>
                <a:spcPts val="0"/>
              </a:spcAft>
              <a:buNone/>
            </a:pPr>
            <a:r>
              <a:rPr lang="en-GB" dirty="0"/>
              <a:t>e</a:t>
            </a:r>
            <a:r>
              <a:rPr lang="en-GB" dirty="0" smtClean="0"/>
              <a:t>lsewhere in the EEA as a result of Brexit:</a:t>
            </a:r>
          </a:p>
        </p:txBody>
      </p:sp>
      <p:sp>
        <p:nvSpPr>
          <p:cNvPr id="2" name="Slide Title"/>
          <p:cNvSpPr>
            <a:spLocks noGrp="1"/>
          </p:cNvSpPr>
          <p:nvPr>
            <p:ph type="title"/>
          </p:nvPr>
        </p:nvSpPr>
        <p:spPr/>
        <p:txBody>
          <a:bodyPr/>
          <a:lstStyle/>
          <a:p>
            <a:r>
              <a:rPr lang="en-GB" b="1" dirty="0" smtClean="0"/>
              <a:t>Some statistics</a:t>
            </a:r>
            <a:endParaRPr lang="en-GB" b="1" dirty="0"/>
          </a:p>
        </p:txBody>
      </p:sp>
      <p:graphicFrame>
        <p:nvGraphicFramePr>
          <p:cNvPr id="7" name="Chart 6"/>
          <p:cNvGraphicFramePr>
            <a:graphicFrameLocks/>
          </p:cNvGraphicFramePr>
          <p:nvPr>
            <p:extLst>
              <p:ext uri="{D42A27DB-BD31-4B8C-83A1-F6EECF244321}">
                <p14:modId xmlns:p14="http://schemas.microsoft.com/office/powerpoint/2010/main" val="2674899599"/>
              </p:ext>
            </p:extLst>
          </p:nvPr>
        </p:nvGraphicFramePr>
        <p:xfrm>
          <a:off x="5124450" y="2809875"/>
          <a:ext cx="3476625" cy="21717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2038350" y="4248180"/>
            <a:ext cx="2895600" cy="400110"/>
          </a:xfrm>
          <a:prstGeom prst="rect">
            <a:avLst/>
          </a:prstGeom>
          <a:noFill/>
        </p:spPr>
        <p:txBody>
          <a:bodyPr wrap="square" rtlCol="0">
            <a:spAutoFit/>
          </a:bodyPr>
          <a:lstStyle/>
          <a:p>
            <a:pPr algn="r"/>
            <a:r>
              <a:rPr lang="en-GB" sz="1000" dirty="0" smtClean="0"/>
              <a:t>Source: Hogan Lovells research of publicly available information</a:t>
            </a:r>
            <a:endParaRPr lang="en-GB" sz="1000" dirty="0"/>
          </a:p>
        </p:txBody>
      </p:sp>
    </p:spTree>
    <p:extLst>
      <p:ext uri="{BB962C8B-B14F-4D97-AF65-F5344CB8AC3E}">
        <p14:creationId xmlns:p14="http://schemas.microsoft.com/office/powerpoint/2010/main" val="2959252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6</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lnSpcReduction="10000"/>
          </a:bodyPr>
          <a:lstStyle/>
          <a:p>
            <a:r>
              <a:rPr lang="en-GB" dirty="0" smtClean="0"/>
              <a:t>Will it be legal to pay out claims on a contract that was entered into before Brexit ?</a:t>
            </a:r>
          </a:p>
          <a:p>
            <a:r>
              <a:rPr lang="en-GB" dirty="0" smtClean="0"/>
              <a:t>What about communications with the policyholder, and amendments ?</a:t>
            </a:r>
          </a:p>
          <a:p>
            <a:r>
              <a:rPr lang="en-GB" dirty="0" smtClean="0"/>
              <a:t>Will a new authorisation be required following Brexit ?</a:t>
            </a:r>
          </a:p>
          <a:p>
            <a:r>
              <a:rPr lang="en-GB" dirty="0" smtClean="0"/>
              <a:t>Will it be sufficient to have an existing branch authorised, or will it be necessary to set up a new subsidiary ?</a:t>
            </a:r>
          </a:p>
          <a:p>
            <a:r>
              <a:rPr lang="en-GB" dirty="0" smtClean="0"/>
              <a:t>If it's a new subsidiary, what happens to the old business ?</a:t>
            </a:r>
          </a:p>
          <a:p>
            <a:r>
              <a:rPr lang="en-GB" dirty="0" smtClean="0"/>
              <a:t>Will the UK be "equivalent" under Solvency II following Brexit ?</a:t>
            </a:r>
          </a:p>
          <a:p>
            <a:r>
              <a:rPr lang="en-GB" dirty="0" smtClean="0"/>
              <a:t>Will there be a Free Trade Agreement covering insurance ?  If so, what might it say ?</a:t>
            </a:r>
          </a:p>
          <a:p>
            <a:r>
              <a:rPr lang="en-GB" dirty="0" smtClean="0"/>
              <a:t>What will happen to community co-insurance ?</a:t>
            </a:r>
            <a:endParaRPr lang="en-GB" dirty="0"/>
          </a:p>
        </p:txBody>
      </p:sp>
      <p:sp>
        <p:nvSpPr>
          <p:cNvPr id="2" name="Slide Title"/>
          <p:cNvSpPr>
            <a:spLocks noGrp="1"/>
          </p:cNvSpPr>
          <p:nvPr>
            <p:ph type="title"/>
          </p:nvPr>
        </p:nvSpPr>
        <p:spPr/>
        <p:txBody>
          <a:bodyPr/>
          <a:lstStyle/>
          <a:p>
            <a:r>
              <a:rPr lang="en-GB" b="1" dirty="0" smtClean="0"/>
              <a:t>Some key areas of uncertainty</a:t>
            </a:r>
            <a:endParaRPr lang="en-GB" b="1" dirty="0"/>
          </a:p>
        </p:txBody>
      </p:sp>
    </p:spTree>
    <p:extLst>
      <p:ext uri="{BB962C8B-B14F-4D97-AF65-F5344CB8AC3E}">
        <p14:creationId xmlns:p14="http://schemas.microsoft.com/office/powerpoint/2010/main" val="1247200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7"/>
          <p:cNvSpPr/>
          <p:nvPr/>
        </p:nvSpPr>
        <p:spPr>
          <a:xfrm>
            <a:off x="85725" y="3589047"/>
            <a:ext cx="5962649" cy="1489889"/>
          </a:xfrm>
          <a:prstGeom prst="round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7</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2" name="Slide Title"/>
          <p:cNvSpPr>
            <a:spLocks noGrp="1"/>
          </p:cNvSpPr>
          <p:nvPr>
            <p:ph type="title"/>
          </p:nvPr>
        </p:nvSpPr>
        <p:spPr/>
        <p:txBody>
          <a:bodyPr/>
          <a:lstStyle/>
          <a:p>
            <a:r>
              <a:rPr lang="en-GB" b="1" dirty="0" smtClean="0"/>
              <a:t>Status</a:t>
            </a:r>
            <a:endParaRPr lang="en-GB" b="1" dirty="0"/>
          </a:p>
        </p:txBody>
      </p:sp>
      <p:cxnSp>
        <p:nvCxnSpPr>
          <p:cNvPr id="8" name="Straight Arrow Connector 7"/>
          <p:cNvCxnSpPr/>
          <p:nvPr/>
        </p:nvCxnSpPr>
        <p:spPr>
          <a:xfrm>
            <a:off x="482600" y="2241550"/>
            <a:ext cx="4343400" cy="0"/>
          </a:xfrm>
          <a:prstGeom prst="straightConnector1">
            <a:avLst/>
          </a:prstGeom>
          <a:ln w="317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826000" y="2241550"/>
            <a:ext cx="2717800" cy="6350"/>
          </a:xfrm>
          <a:prstGeom prst="straightConnector1">
            <a:avLst/>
          </a:prstGeom>
          <a:ln w="31750">
            <a:solidFill>
              <a:srgbClr val="0070C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543800" y="2241550"/>
            <a:ext cx="1143000" cy="0"/>
          </a:xfrm>
          <a:prstGeom prst="straightConnector1">
            <a:avLst/>
          </a:prstGeom>
          <a:ln w="3175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82600" y="2000250"/>
            <a:ext cx="0" cy="44767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782005" y="2000250"/>
            <a:ext cx="0" cy="44767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775200" y="1974850"/>
            <a:ext cx="0" cy="47307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90501" y="1028700"/>
            <a:ext cx="1314450" cy="830997"/>
          </a:xfrm>
          <a:prstGeom prst="rect">
            <a:avLst/>
          </a:prstGeom>
          <a:noFill/>
        </p:spPr>
        <p:txBody>
          <a:bodyPr wrap="square" rtlCol="0">
            <a:spAutoFit/>
          </a:bodyPr>
          <a:lstStyle/>
          <a:p>
            <a:r>
              <a:rPr lang="en-GB" sz="1600" dirty="0" smtClean="0"/>
              <a:t>June 2016: UK Referendum</a:t>
            </a:r>
            <a:endParaRPr lang="en-GB" sz="1600" dirty="0"/>
          </a:p>
        </p:txBody>
      </p:sp>
      <p:sp>
        <p:nvSpPr>
          <p:cNvPr id="27" name="TextBox 26"/>
          <p:cNvSpPr txBox="1"/>
          <p:nvPr/>
        </p:nvSpPr>
        <p:spPr>
          <a:xfrm>
            <a:off x="747714" y="2486025"/>
            <a:ext cx="1514474" cy="830997"/>
          </a:xfrm>
          <a:prstGeom prst="rect">
            <a:avLst/>
          </a:prstGeom>
          <a:noFill/>
        </p:spPr>
        <p:txBody>
          <a:bodyPr wrap="square" rtlCol="0">
            <a:spAutoFit/>
          </a:bodyPr>
          <a:lstStyle/>
          <a:p>
            <a:r>
              <a:rPr lang="en-GB" sz="1600" dirty="0" smtClean="0"/>
              <a:t>March 2017: Article 50 Notice served</a:t>
            </a:r>
            <a:endParaRPr lang="en-GB" sz="1600" dirty="0"/>
          </a:p>
        </p:txBody>
      </p:sp>
      <p:sp>
        <p:nvSpPr>
          <p:cNvPr id="28" name="TextBox 27"/>
          <p:cNvSpPr txBox="1"/>
          <p:nvPr/>
        </p:nvSpPr>
        <p:spPr>
          <a:xfrm>
            <a:off x="4117975" y="1035159"/>
            <a:ext cx="1644650" cy="830997"/>
          </a:xfrm>
          <a:prstGeom prst="rect">
            <a:avLst/>
          </a:prstGeom>
          <a:noFill/>
        </p:spPr>
        <p:txBody>
          <a:bodyPr wrap="square" rtlCol="0">
            <a:spAutoFit/>
          </a:bodyPr>
          <a:lstStyle/>
          <a:p>
            <a:r>
              <a:rPr lang="en-GB" sz="1600" dirty="0" smtClean="0"/>
              <a:t>March 2019: Notice period expires</a:t>
            </a:r>
            <a:endParaRPr lang="en-GB" sz="1600" dirty="0"/>
          </a:p>
        </p:txBody>
      </p:sp>
      <p:cxnSp>
        <p:nvCxnSpPr>
          <p:cNvPr id="29" name="Straight Connector 28"/>
          <p:cNvCxnSpPr/>
          <p:nvPr/>
        </p:nvCxnSpPr>
        <p:spPr>
          <a:xfrm flipV="1">
            <a:off x="7518400" y="1955799"/>
            <a:ext cx="0" cy="47307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638800" y="2505074"/>
            <a:ext cx="1644650" cy="584775"/>
          </a:xfrm>
          <a:prstGeom prst="rect">
            <a:avLst/>
          </a:prstGeom>
          <a:noFill/>
        </p:spPr>
        <p:txBody>
          <a:bodyPr wrap="square" rtlCol="0">
            <a:spAutoFit/>
          </a:bodyPr>
          <a:lstStyle/>
          <a:p>
            <a:r>
              <a:rPr lang="en-GB" sz="1600" dirty="0" smtClean="0"/>
              <a:t>Transition period ?</a:t>
            </a:r>
            <a:endParaRPr lang="en-GB" sz="1600" dirty="0"/>
          </a:p>
        </p:txBody>
      </p:sp>
      <p:sp>
        <p:nvSpPr>
          <p:cNvPr id="31" name="TextBox 30"/>
          <p:cNvSpPr txBox="1"/>
          <p:nvPr/>
        </p:nvSpPr>
        <p:spPr>
          <a:xfrm>
            <a:off x="7543800" y="1151810"/>
            <a:ext cx="1393825" cy="584775"/>
          </a:xfrm>
          <a:prstGeom prst="rect">
            <a:avLst/>
          </a:prstGeom>
          <a:noFill/>
        </p:spPr>
        <p:txBody>
          <a:bodyPr wrap="square" rtlCol="0">
            <a:spAutoFit/>
          </a:bodyPr>
          <a:lstStyle/>
          <a:p>
            <a:r>
              <a:rPr lang="en-GB" sz="1600" dirty="0" smtClean="0"/>
              <a:t>Free Trade Agreement ?</a:t>
            </a:r>
            <a:endParaRPr lang="en-GB" sz="1600" dirty="0"/>
          </a:p>
        </p:txBody>
      </p:sp>
      <p:sp>
        <p:nvSpPr>
          <p:cNvPr id="32" name="Freeform 31"/>
          <p:cNvSpPr/>
          <p:nvPr/>
        </p:nvSpPr>
        <p:spPr>
          <a:xfrm>
            <a:off x="4886325" y="2505075"/>
            <a:ext cx="2533650" cy="704899"/>
          </a:xfrm>
          <a:custGeom>
            <a:avLst/>
            <a:gdLst>
              <a:gd name="connsiteX0" fmla="*/ 0 w 2533650"/>
              <a:gd name="connsiteY0" fmla="*/ 0 h 704899"/>
              <a:gd name="connsiteX1" fmla="*/ 1133475 w 2533650"/>
              <a:gd name="connsiteY1" fmla="*/ 704850 h 704899"/>
              <a:gd name="connsiteX2" fmla="*/ 2533650 w 2533650"/>
              <a:gd name="connsiteY2" fmla="*/ 28575 h 704899"/>
            </a:gdLst>
            <a:ahLst/>
            <a:cxnLst>
              <a:cxn ang="0">
                <a:pos x="connsiteX0" y="connsiteY0"/>
              </a:cxn>
              <a:cxn ang="0">
                <a:pos x="connsiteX1" y="connsiteY1"/>
              </a:cxn>
              <a:cxn ang="0">
                <a:pos x="connsiteX2" y="connsiteY2"/>
              </a:cxn>
            </a:cxnLst>
            <a:rect l="l" t="t" r="r" b="b"/>
            <a:pathLst>
              <a:path w="2533650" h="704899">
                <a:moveTo>
                  <a:pt x="0" y="0"/>
                </a:moveTo>
                <a:cubicBezTo>
                  <a:pt x="355600" y="350044"/>
                  <a:pt x="711200" y="700088"/>
                  <a:pt x="1133475" y="704850"/>
                </a:cubicBezTo>
                <a:cubicBezTo>
                  <a:pt x="1555750" y="709612"/>
                  <a:pt x="2044700" y="369093"/>
                  <a:pt x="2533650" y="28575"/>
                </a:cubicBezTo>
              </a:path>
            </a:pathLst>
          </a:custGeom>
          <a:noFill/>
          <a:ln w="12700">
            <a:solidFill>
              <a:schemeClr val="tx1"/>
            </a:solidFill>
            <a:tailEnd type="triangle"/>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Cloud 38"/>
          <p:cNvSpPr/>
          <p:nvPr/>
        </p:nvSpPr>
        <p:spPr>
          <a:xfrm>
            <a:off x="6277768" y="3620787"/>
            <a:ext cx="2011364" cy="1114425"/>
          </a:xfrm>
          <a:prstGeom prst="clou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36" name="TextBox 35"/>
          <p:cNvSpPr txBox="1"/>
          <p:nvPr/>
        </p:nvSpPr>
        <p:spPr>
          <a:xfrm>
            <a:off x="6487319" y="3724400"/>
            <a:ext cx="2251075" cy="830997"/>
          </a:xfrm>
          <a:prstGeom prst="rect">
            <a:avLst/>
          </a:prstGeom>
          <a:noFill/>
        </p:spPr>
        <p:txBody>
          <a:bodyPr wrap="square" rtlCol="0">
            <a:spAutoFit/>
          </a:bodyPr>
          <a:lstStyle/>
          <a:p>
            <a:r>
              <a:rPr lang="en-GB" sz="1600" dirty="0" smtClean="0"/>
              <a:t>European Union (Withdrawal) Act takes effect </a:t>
            </a:r>
            <a:endParaRPr lang="en-GB" sz="1600" dirty="0"/>
          </a:p>
        </p:txBody>
      </p:sp>
      <p:sp>
        <p:nvSpPr>
          <p:cNvPr id="40" name="TextBox 39"/>
          <p:cNvSpPr txBox="1"/>
          <p:nvPr/>
        </p:nvSpPr>
        <p:spPr>
          <a:xfrm>
            <a:off x="2097087" y="905588"/>
            <a:ext cx="808038" cy="338554"/>
          </a:xfrm>
          <a:prstGeom prst="rect">
            <a:avLst/>
          </a:prstGeom>
          <a:noFill/>
          <a:ln w="25400">
            <a:solidFill>
              <a:schemeClr val="tx1"/>
            </a:solidFill>
          </a:ln>
        </p:spPr>
        <p:txBody>
          <a:bodyPr wrap="square" rtlCol="0">
            <a:spAutoFit/>
          </a:bodyPr>
          <a:lstStyle/>
          <a:p>
            <a:r>
              <a:rPr lang="en-GB" sz="1600" dirty="0" smtClean="0"/>
              <a:t>GDPR</a:t>
            </a:r>
            <a:endParaRPr lang="en-GB" sz="1600" dirty="0"/>
          </a:p>
        </p:txBody>
      </p:sp>
      <p:sp>
        <p:nvSpPr>
          <p:cNvPr id="41" name="TextBox 40"/>
          <p:cNvSpPr txBox="1"/>
          <p:nvPr/>
        </p:nvSpPr>
        <p:spPr>
          <a:xfrm>
            <a:off x="2973387" y="905588"/>
            <a:ext cx="808038" cy="338554"/>
          </a:xfrm>
          <a:prstGeom prst="rect">
            <a:avLst/>
          </a:prstGeom>
          <a:noFill/>
          <a:ln w="25400">
            <a:solidFill>
              <a:schemeClr val="tx1"/>
            </a:solidFill>
          </a:ln>
        </p:spPr>
        <p:txBody>
          <a:bodyPr wrap="square" rtlCol="0">
            <a:spAutoFit/>
          </a:bodyPr>
          <a:lstStyle/>
          <a:p>
            <a:r>
              <a:rPr lang="en-GB" sz="1600" dirty="0" smtClean="0"/>
              <a:t>IDD</a:t>
            </a:r>
            <a:endParaRPr lang="en-GB" sz="1600" dirty="0"/>
          </a:p>
        </p:txBody>
      </p:sp>
      <p:cxnSp>
        <p:nvCxnSpPr>
          <p:cNvPr id="42" name="Straight Arrow Connector 41"/>
          <p:cNvCxnSpPr/>
          <p:nvPr/>
        </p:nvCxnSpPr>
        <p:spPr>
          <a:xfrm>
            <a:off x="2582862" y="1244143"/>
            <a:ext cx="531813" cy="99740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1" idx="2"/>
          </p:cNvCxnSpPr>
          <p:nvPr/>
        </p:nvCxnSpPr>
        <p:spPr>
          <a:xfrm>
            <a:off x="3377406" y="1244142"/>
            <a:ext cx="442119" cy="100375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387600" y="2758051"/>
            <a:ext cx="1514474" cy="830997"/>
          </a:xfrm>
          <a:prstGeom prst="rect">
            <a:avLst/>
          </a:prstGeom>
          <a:noFill/>
          <a:ln w="19050">
            <a:solidFill>
              <a:schemeClr val="tx1"/>
            </a:solidFill>
          </a:ln>
        </p:spPr>
        <p:txBody>
          <a:bodyPr wrap="square" rtlCol="0">
            <a:spAutoFit/>
          </a:bodyPr>
          <a:lstStyle/>
          <a:p>
            <a:r>
              <a:rPr lang="en-GB" sz="1600" dirty="0" smtClean="0"/>
              <a:t>Report of EU and UK Negotiators</a:t>
            </a:r>
            <a:endParaRPr lang="en-GB" sz="1600" dirty="0"/>
          </a:p>
        </p:txBody>
      </p:sp>
      <p:cxnSp>
        <p:nvCxnSpPr>
          <p:cNvPr id="54" name="Straight Arrow Connector 53"/>
          <p:cNvCxnSpPr/>
          <p:nvPr/>
        </p:nvCxnSpPr>
        <p:spPr>
          <a:xfrm flipH="1" flipV="1">
            <a:off x="2501106" y="2247900"/>
            <a:ext cx="234156" cy="46337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85725" y="3601609"/>
            <a:ext cx="5962649" cy="1477328"/>
          </a:xfrm>
          <a:prstGeom prst="rect">
            <a:avLst/>
          </a:prstGeom>
        </p:spPr>
        <p:txBody>
          <a:bodyPr wrap="square">
            <a:spAutoFit/>
          </a:bodyPr>
          <a:lstStyle/>
          <a:p>
            <a:r>
              <a:rPr lang="en-GB" dirty="0" smtClean="0"/>
              <a:t>"agreed </a:t>
            </a:r>
            <a:r>
              <a:rPr lang="en-GB" dirty="0"/>
              <a:t>by the UK on the condition of an overall agreement under Article 50 on the UK's withdrawal, taking into account the framework for the future relationship</a:t>
            </a:r>
            <a:r>
              <a:rPr lang="en-GB" u="sng" dirty="0"/>
              <a:t>, </a:t>
            </a:r>
            <a:r>
              <a:rPr lang="en-GB" u="sng" dirty="0">
                <a:solidFill>
                  <a:srgbClr val="FF0000"/>
                </a:solidFill>
              </a:rPr>
              <a:t>including an agreement as early as possible in 2018 on transitional </a:t>
            </a:r>
            <a:r>
              <a:rPr lang="en-GB" u="sng" dirty="0" smtClean="0">
                <a:solidFill>
                  <a:srgbClr val="FF0000"/>
                </a:solidFill>
              </a:rPr>
              <a:t>arrangements</a:t>
            </a:r>
            <a:r>
              <a:rPr lang="en-GB" dirty="0" smtClean="0"/>
              <a:t>"</a:t>
            </a:r>
            <a:endParaRPr lang="en-GB" dirty="0"/>
          </a:p>
        </p:txBody>
      </p:sp>
      <p:sp>
        <p:nvSpPr>
          <p:cNvPr id="57" name="Freeform 56"/>
          <p:cNvSpPr/>
          <p:nvPr/>
        </p:nvSpPr>
        <p:spPr>
          <a:xfrm>
            <a:off x="4174294" y="2333625"/>
            <a:ext cx="2312231" cy="1514475"/>
          </a:xfrm>
          <a:custGeom>
            <a:avLst/>
            <a:gdLst>
              <a:gd name="connsiteX0" fmla="*/ 2312231 w 2312231"/>
              <a:gd name="connsiteY0" fmla="*/ 1514475 h 1514475"/>
              <a:gd name="connsiteX1" fmla="*/ 111956 w 2312231"/>
              <a:gd name="connsiteY1" fmla="*/ 628650 h 1514475"/>
              <a:gd name="connsiteX2" fmla="*/ 521531 w 2312231"/>
              <a:gd name="connsiteY2" fmla="*/ 0 h 1514475"/>
            </a:gdLst>
            <a:ahLst/>
            <a:cxnLst>
              <a:cxn ang="0">
                <a:pos x="connsiteX0" y="connsiteY0"/>
              </a:cxn>
              <a:cxn ang="0">
                <a:pos x="connsiteX1" y="connsiteY1"/>
              </a:cxn>
              <a:cxn ang="0">
                <a:pos x="connsiteX2" y="connsiteY2"/>
              </a:cxn>
            </a:cxnLst>
            <a:rect l="l" t="t" r="r" b="b"/>
            <a:pathLst>
              <a:path w="2312231" h="1514475">
                <a:moveTo>
                  <a:pt x="2312231" y="1514475"/>
                </a:moveTo>
                <a:cubicBezTo>
                  <a:pt x="1361318" y="1197768"/>
                  <a:pt x="410406" y="881062"/>
                  <a:pt x="111956" y="628650"/>
                </a:cubicBezTo>
                <a:cubicBezTo>
                  <a:pt x="-186494" y="376238"/>
                  <a:pt x="167518" y="188119"/>
                  <a:pt x="521531" y="0"/>
                </a:cubicBezTo>
              </a:path>
            </a:pathLst>
          </a:custGeom>
          <a:noFill/>
          <a:ln w="19050">
            <a:solidFill>
              <a:schemeClr val="tx1"/>
            </a:solidFill>
            <a:tailEnd type="triangle" w="lg" len="lg"/>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575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657475" y="2838441"/>
            <a:ext cx="6134100" cy="219075"/>
          </a:xfrm>
          <a:prstGeom prst="round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10" name="Rounded Rectangle 9"/>
          <p:cNvSpPr/>
          <p:nvPr/>
        </p:nvSpPr>
        <p:spPr>
          <a:xfrm>
            <a:off x="866776" y="2424112"/>
            <a:ext cx="3505200" cy="238119"/>
          </a:xfrm>
          <a:prstGeom prst="round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9" name="Rounded Rectangle 8"/>
          <p:cNvSpPr/>
          <p:nvPr/>
        </p:nvSpPr>
        <p:spPr>
          <a:xfrm>
            <a:off x="866775" y="2990838"/>
            <a:ext cx="6115050" cy="219075"/>
          </a:xfrm>
          <a:prstGeom prst="round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8" name="Rounded Rectangle 7"/>
          <p:cNvSpPr/>
          <p:nvPr/>
        </p:nvSpPr>
        <p:spPr>
          <a:xfrm>
            <a:off x="1076324" y="2695574"/>
            <a:ext cx="4162426" cy="180976"/>
          </a:xfrm>
          <a:prstGeom prst="round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7" name="Rounded Rectangle 6"/>
          <p:cNvSpPr/>
          <p:nvPr/>
        </p:nvSpPr>
        <p:spPr>
          <a:xfrm>
            <a:off x="6010275" y="2266950"/>
            <a:ext cx="2133600" cy="219075"/>
          </a:xfrm>
          <a:prstGeom prst="round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8</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a:xfrm>
            <a:off x="288000" y="880950"/>
            <a:ext cx="8568000" cy="3937814"/>
          </a:xfrm>
        </p:spPr>
        <p:txBody>
          <a:bodyPr>
            <a:normAutofit fontScale="25000" lnSpcReduction="20000"/>
          </a:bodyPr>
          <a:lstStyle/>
          <a:p>
            <a:r>
              <a:rPr lang="en-GB" sz="5800" b="1" dirty="0" smtClean="0"/>
              <a:t>Treaty on the European Union</a:t>
            </a:r>
          </a:p>
          <a:p>
            <a:pPr marL="631825" indent="0">
              <a:buNone/>
            </a:pPr>
            <a:r>
              <a:rPr lang="en-GB" sz="4800" b="1" dirty="0"/>
              <a:t>Article 50</a:t>
            </a:r>
          </a:p>
          <a:p>
            <a:pPr marL="631825" indent="0">
              <a:buNone/>
            </a:pPr>
            <a:r>
              <a:rPr lang="en-GB" sz="4800" dirty="0"/>
              <a:t>1. Any Member State may decide to withdraw from the Union in accordance with its own constitutional requirements.</a:t>
            </a:r>
          </a:p>
          <a:p>
            <a:pPr marL="631825" indent="0">
              <a:buNone/>
            </a:pPr>
            <a:r>
              <a:rPr lang="en-GB" sz="4800" dirty="0"/>
              <a:t>2. A Member State which decides to withdraw shall notify the European Council of its intention. In the light of the guidelines provided by the European Council, the Union shall negotiate and conclude an agreement with that State, setting out the arrangements for its withdrawal, taking account of the framework for its future relationship with the Union. That agreement shall be negotiated in accordance with Article 218(3) of the Treaty on the Functioning of the European Union. It shall be concluded on behalf of the Union by the Council</a:t>
            </a:r>
            <a:r>
              <a:rPr lang="en-GB" sz="4800" u="sng" dirty="0"/>
              <a:t>, acting by a qualified majority, </a:t>
            </a:r>
            <a:r>
              <a:rPr lang="en-GB" sz="4800" dirty="0"/>
              <a:t>after </a:t>
            </a:r>
            <a:r>
              <a:rPr lang="en-GB" sz="4800" u="sng" dirty="0"/>
              <a:t>obtaining the consent of the European Parliament</a:t>
            </a:r>
            <a:r>
              <a:rPr lang="en-GB" sz="4800" dirty="0"/>
              <a:t>.</a:t>
            </a:r>
          </a:p>
          <a:p>
            <a:pPr marL="631825" indent="0">
              <a:buNone/>
            </a:pPr>
            <a:r>
              <a:rPr lang="en-GB" sz="4800" dirty="0"/>
              <a:t>3. </a:t>
            </a:r>
            <a:r>
              <a:rPr lang="en-GB" sz="4800" u="sng" dirty="0"/>
              <a:t>The Treaties shall cease to apply to the State in question from</a:t>
            </a:r>
            <a:r>
              <a:rPr lang="en-GB" sz="4800" dirty="0"/>
              <a:t> the date of entry into force of the withdrawal agreement or, failing that, </a:t>
            </a:r>
            <a:r>
              <a:rPr lang="en-GB" sz="4800" u="sng" dirty="0"/>
              <a:t>two years after the notification referred to in paragraph 2, unless the European Council, in agreement with the Member State concerned, unanimously decides to extend this period</a:t>
            </a:r>
            <a:r>
              <a:rPr lang="en-GB" sz="4800" dirty="0"/>
              <a:t>.</a:t>
            </a:r>
          </a:p>
          <a:p>
            <a:pPr marL="631825" indent="0">
              <a:buNone/>
            </a:pPr>
            <a:r>
              <a:rPr lang="en-GB" sz="4800" dirty="0"/>
              <a:t>4. For the purposes of paragraphs 2 and 3, the member of the European Council or of the Council representing the withdrawing Member State shall not participate in the discussions of the European Council or Council or in decisions concerning it.</a:t>
            </a:r>
          </a:p>
          <a:p>
            <a:pPr marL="631825" indent="0">
              <a:buNone/>
            </a:pPr>
            <a:r>
              <a:rPr lang="en-GB" sz="4800" dirty="0"/>
              <a:t>A qualified majority shall be defined in accordance with Article 238(3)(b) of the Treaty on the Functioning of the European Union.</a:t>
            </a:r>
          </a:p>
          <a:p>
            <a:pPr marL="631825" indent="0">
              <a:buNone/>
            </a:pPr>
            <a:r>
              <a:rPr lang="en-GB" sz="4800" dirty="0"/>
              <a:t>5. If a State which has withdrawn from the Union asks to </a:t>
            </a:r>
            <a:r>
              <a:rPr lang="en-GB" sz="4800" dirty="0" err="1"/>
              <a:t>rejoin</a:t>
            </a:r>
            <a:r>
              <a:rPr lang="en-GB" sz="4800" dirty="0"/>
              <a:t>, its request shall be subject to the procedure referred to in Article 49.</a:t>
            </a:r>
          </a:p>
          <a:p>
            <a:pPr marL="0" indent="0">
              <a:buNone/>
            </a:pPr>
            <a:endParaRPr lang="en-GB" sz="4800" dirty="0"/>
          </a:p>
        </p:txBody>
      </p:sp>
      <p:sp>
        <p:nvSpPr>
          <p:cNvPr id="2" name="Slide Title"/>
          <p:cNvSpPr>
            <a:spLocks noGrp="1"/>
          </p:cNvSpPr>
          <p:nvPr>
            <p:ph type="title"/>
          </p:nvPr>
        </p:nvSpPr>
        <p:spPr/>
        <p:txBody>
          <a:bodyPr/>
          <a:lstStyle/>
          <a:p>
            <a:r>
              <a:rPr lang="en-GB" b="1" dirty="0" smtClean="0"/>
              <a:t>Article 50 Notice</a:t>
            </a:r>
            <a:endParaRPr lang="en-GB" b="1" dirty="0"/>
          </a:p>
        </p:txBody>
      </p:sp>
    </p:spTree>
    <p:extLst>
      <p:ext uri="{BB962C8B-B14F-4D97-AF65-F5344CB8AC3E}">
        <p14:creationId xmlns:p14="http://schemas.microsoft.com/office/powerpoint/2010/main" val="466623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981075" y="1609725"/>
            <a:ext cx="7915275" cy="2295525"/>
          </a:xfrm>
          <a:prstGeom prst="roundRect">
            <a:avLst/>
          </a:prstGeom>
          <a:solidFill>
            <a:schemeClr val="bg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solidFill>
                <a:schemeClr val="bg1"/>
              </a:solidFill>
            </a:endParaRPr>
          </a:p>
        </p:txBody>
      </p:sp>
      <p:sp>
        <p:nvSpPr>
          <p:cNvPr id="5" name="Slide Number"/>
          <p:cNvSpPr>
            <a:spLocks noGrp="1"/>
          </p:cNvSpPr>
          <p:nvPr>
            <p:ph type="sldNum" sz="quarter" idx="4"/>
          </p:nvPr>
        </p:nvSpPr>
        <p:spPr/>
        <p:txBody>
          <a:bodyPr/>
          <a:lstStyle/>
          <a:p>
            <a:r>
              <a:rPr lang="en-GB" dirty="0" smtClean="0"/>
              <a:t>|  </a:t>
            </a:r>
            <a:fld id="{6967D197-2218-4700-B211-63EF06F51A7E}" type="slidenum">
              <a:rPr lang="en-GB" smtClean="0"/>
              <a:pPr/>
              <a:t>9</a:t>
            </a:fld>
            <a:endParaRPr lang="en-GB" dirty="0"/>
          </a:p>
        </p:txBody>
      </p:sp>
      <p:sp>
        <p:nvSpPr>
          <p:cNvPr id="4" name="Entity Name Placeholder"/>
          <p:cNvSpPr>
            <a:spLocks noGrp="1"/>
          </p:cNvSpPr>
          <p:nvPr>
            <p:ph type="ftr" sz="quarter" idx="3"/>
          </p:nvPr>
        </p:nvSpPr>
        <p:spPr/>
        <p:txBody>
          <a:bodyPr/>
          <a:lstStyle/>
          <a:p>
            <a:pPr algn="r"/>
            <a:r>
              <a:rPr lang="de-DE" dirty="0" smtClean="0"/>
              <a:t>Hogan Lovells</a:t>
            </a:r>
          </a:p>
        </p:txBody>
      </p:sp>
      <p:sp>
        <p:nvSpPr>
          <p:cNvPr id="3" name="Content"/>
          <p:cNvSpPr>
            <a:spLocks noGrp="1"/>
          </p:cNvSpPr>
          <p:nvPr>
            <p:ph sz="quarter" idx="12"/>
          </p:nvPr>
        </p:nvSpPr>
        <p:spPr/>
        <p:txBody>
          <a:bodyPr>
            <a:normAutofit fontScale="92500" lnSpcReduction="10000"/>
          </a:bodyPr>
          <a:lstStyle/>
          <a:p>
            <a:r>
              <a:rPr lang="en-GB" b="1" dirty="0" smtClean="0"/>
              <a:t>EEA Agreement</a:t>
            </a:r>
          </a:p>
          <a:p>
            <a:endParaRPr lang="en-GB" dirty="0"/>
          </a:p>
          <a:p>
            <a:pPr marL="895350" indent="0">
              <a:buNone/>
            </a:pPr>
            <a:r>
              <a:rPr lang="en-GB" b="1" dirty="0"/>
              <a:t>Article 127</a:t>
            </a:r>
          </a:p>
          <a:p>
            <a:pPr marL="895350" indent="0">
              <a:buNone/>
            </a:pPr>
            <a:r>
              <a:rPr lang="en-GB" dirty="0"/>
              <a:t>Each Contracting Party may withdraw from this Agreement provided it gives at least twelve months' notice in writing to the other Contracting Parties.</a:t>
            </a:r>
          </a:p>
          <a:p>
            <a:pPr marL="895350" indent="0">
              <a:buNone/>
            </a:pPr>
            <a:r>
              <a:rPr lang="en-GB" dirty="0"/>
              <a:t>Immediately after the notification of the intended withdrawal, the other Contracting Parties shall convene a diplomatic conference in order to envisage the necessary modifications to bring to the Agreement.</a:t>
            </a:r>
            <a:endParaRPr lang="en-GB" dirty="0" smtClean="0"/>
          </a:p>
          <a:p>
            <a:endParaRPr lang="en-GB" dirty="0" smtClean="0"/>
          </a:p>
          <a:p>
            <a:r>
              <a:rPr lang="en-GB" dirty="0" smtClean="0"/>
              <a:t>The UK is a Contracting Party in its own right</a:t>
            </a:r>
          </a:p>
        </p:txBody>
      </p:sp>
      <p:sp>
        <p:nvSpPr>
          <p:cNvPr id="2" name="Slide Title"/>
          <p:cNvSpPr>
            <a:spLocks noGrp="1"/>
          </p:cNvSpPr>
          <p:nvPr>
            <p:ph type="title"/>
          </p:nvPr>
        </p:nvSpPr>
        <p:spPr/>
        <p:txBody>
          <a:bodyPr/>
          <a:lstStyle/>
          <a:p>
            <a:r>
              <a:rPr lang="en-GB" b="1" dirty="0" smtClean="0"/>
              <a:t>Article 127 Notice ?</a:t>
            </a:r>
            <a:endParaRPr lang="en-GB" b="1" dirty="0"/>
          </a:p>
        </p:txBody>
      </p:sp>
    </p:spTree>
    <p:extLst>
      <p:ext uri="{BB962C8B-B14F-4D97-AF65-F5344CB8AC3E}">
        <p14:creationId xmlns:p14="http://schemas.microsoft.com/office/powerpoint/2010/main" val="2899923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HL_16x9">
  <a:themeElements>
    <a:clrScheme name="Hogan Lovells">
      <a:dk1>
        <a:srgbClr val="4D5357"/>
      </a:dk1>
      <a:lt1>
        <a:srgbClr val="FFFFFF"/>
      </a:lt1>
      <a:dk2>
        <a:srgbClr val="2C5E4F"/>
      </a:dk2>
      <a:lt2>
        <a:srgbClr val="BED600"/>
      </a:lt2>
      <a:accent1>
        <a:srgbClr val="58A618"/>
      </a:accent1>
      <a:accent2>
        <a:srgbClr val="AAA38E"/>
      </a:accent2>
      <a:accent3>
        <a:srgbClr val="4B2942"/>
      </a:accent3>
      <a:accent4>
        <a:srgbClr val="5482AB"/>
      </a:accent4>
      <a:accent5>
        <a:srgbClr val="BEC5C2"/>
      </a:accent5>
      <a:accent6>
        <a:srgbClr val="557630"/>
      </a:accent6>
      <a:hlink>
        <a:srgbClr val="C50084"/>
      </a:hlink>
      <a:folHlink>
        <a:srgbClr val="FFA100"/>
      </a:folHlink>
    </a:clrScheme>
    <a:fontScheme name="HL_Theme">
      <a:majorFont>
        <a:latin typeface="Calibri"/>
        <a:ea typeface="Arial"/>
        <a:cs typeface="Arial"/>
      </a:majorFont>
      <a:minorFont>
        <a:latin typeface="Georgia"/>
        <a:ea typeface="Georgia"/>
        <a:cs typeface="Georgia"/>
      </a:minorFont>
    </a:fontScheme>
    <a:fmtScheme name="New Theme">
      <a: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fillStyleLst>
      <a:lnStyleLst>
        <a:ln w="12700" cap="rnd" cmpd="sng" algn="ctr">
          <a:solidFill>
            <a:schemeClr val="phClr"/>
          </a:solidFill>
          <a:prstDash val="solid"/>
        </a:ln>
        <a:ln w="12700" cap="rnd" cmpd="sng" algn="ctr">
          <a:solidFill>
            <a:schemeClr val="phClr"/>
          </a:solidFill>
          <a:prstDash val="solid"/>
        </a:ln>
        <a:ln w="12700" cap="rnd" cmpd="sng" algn="ctr">
          <a:solidFill>
            <a:schemeClr val="phClr"/>
          </a:solidFill>
          <a:prstDash val="solid"/>
        </a:ln>
      </a:lnStyleLst>
      <a:effectStyleLst>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Lst>
      <a:bg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sz="11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4665</TotalTime>
  <Words>5200</Words>
  <Application>Microsoft Office PowerPoint</Application>
  <PresentationFormat>On-screen Show (16:9)</PresentationFormat>
  <Paragraphs>527</Paragraphs>
  <Slides>44</Slides>
  <Notes>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HL_16x9</vt:lpstr>
      <vt:lpstr>Legal and Regulatory Implications of Brexit for the Insurance Industry</vt:lpstr>
      <vt:lpstr>Introduction</vt:lpstr>
      <vt:lpstr>Brexit poetry ?</vt:lpstr>
      <vt:lpstr>Brexit poetry ?</vt:lpstr>
      <vt:lpstr>Some statistics</vt:lpstr>
      <vt:lpstr>Some key areas of uncertainty</vt:lpstr>
      <vt:lpstr>Status</vt:lpstr>
      <vt:lpstr>Article 50 Notice</vt:lpstr>
      <vt:lpstr>Article 127 Notice ?</vt:lpstr>
      <vt:lpstr>Gibraltar</vt:lpstr>
      <vt:lpstr>European Union (Withdrawal) Bill</vt:lpstr>
      <vt:lpstr>European Union (Withdrawal) Bill</vt:lpstr>
      <vt:lpstr>Amendments to the Bill (1)</vt:lpstr>
      <vt:lpstr>Amendments to the Bill (2)</vt:lpstr>
      <vt:lpstr>Solvency II regulatory framework</vt:lpstr>
      <vt:lpstr>Passporting</vt:lpstr>
      <vt:lpstr>"Third" countries</vt:lpstr>
      <vt:lpstr>Authorisation under Solvency II</vt:lpstr>
      <vt:lpstr>Authorisation under Solvency II</vt:lpstr>
      <vt:lpstr>What does this mean for insurers after Brexit ?</vt:lpstr>
      <vt:lpstr>"Carrying on insurance business" in the UK </vt:lpstr>
      <vt:lpstr>Authorisation under IDD</vt:lpstr>
      <vt:lpstr>What does this mean for intermediaries after Brexit ?</vt:lpstr>
      <vt:lpstr>"Carrying on insurance distribution" in the UK </vt:lpstr>
      <vt:lpstr>Consequences of not being authorised</vt:lpstr>
      <vt:lpstr>Options for EEA (re)insurers currently operating in the UK</vt:lpstr>
      <vt:lpstr>Options for UK (re)insurers currently operating in the EEA</vt:lpstr>
      <vt:lpstr>Options for UK (re)insurers currently operating in the EEA</vt:lpstr>
      <vt:lpstr>Passporting</vt:lpstr>
      <vt:lpstr>Restructuring to facilitate passporting</vt:lpstr>
      <vt:lpstr>Community co-insurance</vt:lpstr>
      <vt:lpstr>Financial promotions</vt:lpstr>
      <vt:lpstr>Equivalence</vt:lpstr>
      <vt:lpstr>Equivalence decisions made under Solvency II</vt:lpstr>
      <vt:lpstr>What might change</vt:lpstr>
      <vt:lpstr>What might the UK agree?</vt:lpstr>
      <vt:lpstr>Risk margin</vt:lpstr>
      <vt:lpstr>Brexit – What might change</vt:lpstr>
      <vt:lpstr>Continuity of contracts</vt:lpstr>
      <vt:lpstr>Towards a Free Trade Agreement</vt:lpstr>
      <vt:lpstr>Update (1)</vt:lpstr>
      <vt:lpstr>Update (2)</vt:lpstr>
      <vt:lpstr>Contact for questions</vt:lpstr>
      <vt:lpstr>Legal and Regulatory Implications of Brexit for the Insurance Industry</vt:lpstr>
    </vt:vector>
  </TitlesOfParts>
  <Company>Marka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Лейбов Евгений</dc:creator>
  <cp:lastModifiedBy>McEwan, Steven</cp:lastModifiedBy>
  <cp:revision>478</cp:revision>
  <cp:lastPrinted>2018-02-08T12:14:16Z</cp:lastPrinted>
  <dcterms:created xsi:type="dcterms:W3CDTF">2013-04-25T08:21:09Z</dcterms:created>
  <dcterms:modified xsi:type="dcterms:W3CDTF">2018-02-08T13:34:32Z</dcterms:modified>
</cp:coreProperties>
</file>